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1"/>
  </p:notesMasterIdLst>
  <p:handoutMasterIdLst>
    <p:handoutMasterId r:id="rId52"/>
  </p:handoutMasterIdLst>
  <p:sldIdLst>
    <p:sldId id="274" r:id="rId2"/>
    <p:sldId id="301" r:id="rId3"/>
    <p:sldId id="279" r:id="rId4"/>
    <p:sldId id="275" r:id="rId5"/>
    <p:sldId id="318" r:id="rId6"/>
    <p:sldId id="319" r:id="rId7"/>
    <p:sldId id="280" r:id="rId8"/>
    <p:sldId id="327" r:id="rId9"/>
    <p:sldId id="281" r:id="rId10"/>
    <p:sldId id="282" r:id="rId11"/>
    <p:sldId id="283" r:id="rId12"/>
    <p:sldId id="284" r:id="rId13"/>
    <p:sldId id="285" r:id="rId14"/>
    <p:sldId id="302" r:id="rId15"/>
    <p:sldId id="286" r:id="rId16"/>
    <p:sldId id="287" r:id="rId17"/>
    <p:sldId id="288" r:id="rId18"/>
    <p:sldId id="328" r:id="rId19"/>
    <p:sldId id="289" r:id="rId20"/>
    <p:sldId id="299" r:id="rId21"/>
    <p:sldId id="300" r:id="rId22"/>
    <p:sldId id="314" r:id="rId23"/>
    <p:sldId id="290" r:id="rId24"/>
    <p:sldId id="291" r:id="rId25"/>
    <p:sldId id="329" r:id="rId26"/>
    <p:sldId id="292" r:id="rId27"/>
    <p:sldId id="293" r:id="rId28"/>
    <p:sldId id="330" r:id="rId29"/>
    <p:sldId id="304" r:id="rId30"/>
    <p:sldId id="331" r:id="rId31"/>
    <p:sldId id="322" r:id="rId32"/>
    <p:sldId id="333" r:id="rId33"/>
    <p:sldId id="332" r:id="rId34"/>
    <p:sldId id="323" r:id="rId35"/>
    <p:sldId id="334" r:id="rId36"/>
    <p:sldId id="324" r:id="rId37"/>
    <p:sldId id="325" r:id="rId38"/>
    <p:sldId id="335" r:id="rId39"/>
    <p:sldId id="326" r:id="rId40"/>
    <p:sldId id="336" r:id="rId41"/>
    <p:sldId id="340" r:id="rId42"/>
    <p:sldId id="341" r:id="rId43"/>
    <p:sldId id="309" r:id="rId44"/>
    <p:sldId id="342" r:id="rId45"/>
    <p:sldId id="337" r:id="rId46"/>
    <p:sldId id="338" r:id="rId47"/>
    <p:sldId id="339" r:id="rId48"/>
    <p:sldId id="317" r:id="rId49"/>
    <p:sldId id="276" r:id="rId50"/>
  </p:sldIdLst>
  <p:sldSz cx="6858000" cy="9906000" type="A4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106">
          <p15:clr>
            <a:srgbClr val="A4A3A4"/>
          </p15:clr>
        </p15:guide>
        <p15:guide id="2" pos="214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74">
          <p15:clr>
            <a:srgbClr val="A4A3A4"/>
          </p15:clr>
        </p15:guide>
        <p15:guide id="2" pos="2149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821" autoAdjust="0"/>
    <p:restoredTop sz="93348"/>
  </p:normalViewPr>
  <p:slideViewPr>
    <p:cSldViewPr snapToGrid="0">
      <p:cViewPr varScale="1">
        <p:scale>
          <a:sx n="57" d="100"/>
          <a:sy n="57" d="100"/>
        </p:scale>
        <p:origin x="1512" y="72"/>
      </p:cViewPr>
      <p:guideLst>
        <p:guide orient="horz" pos="3106"/>
        <p:guide pos="2149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100" d="100"/>
          <a:sy n="100" d="100"/>
        </p:scale>
        <p:origin x="0" y="0"/>
      </p:cViewPr>
      <p:guideLst>
        <p:guide orient="horz" pos="2874"/>
        <p:guide pos="2149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D8D7A7C4-C82A-4D21-9AB0-F0C5A1D3EF09}" type="datetime1">
              <a:rPr lang="ko-KR" altLang="en-US"/>
              <a:pPr lvl="0">
                <a:defRPr/>
              </a:pPr>
              <a:t>2023-01-03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F450E784-2449-4FFD-AA69-3F5CFAA75BCB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490228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2023-01-03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2242037" y="685800"/>
            <a:ext cx="2373923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244536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832226" y="9541404"/>
            <a:ext cx="2950633" cy="296664"/>
          </a:xfrm>
          <a:prstGeom prst="rect">
            <a:avLst/>
          </a:prstGeom>
        </p:spPr>
        <p:txBody>
          <a:bodyPr/>
          <a:lstStyle>
            <a:lvl1pPr>
              <a:defRPr>
                <a:latin typeface="돋움"/>
                <a:ea typeface="돋움"/>
              </a:defRPr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5164534"/>
            <a:ext cx="2743200" cy="296664"/>
          </a:xfrm>
          <a:prstGeom prst="rect">
            <a:avLst/>
          </a:prstGeom>
        </p:spPr>
        <p:txBody>
          <a:bodyPr/>
          <a:lstStyle/>
          <a:p>
            <a:pPr lvl="0">
              <a:defRPr/>
            </a:pPr>
            <a:fld id="{3B1552D4-4EF0-45BD-937C-A896D8324C2D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  <p:sp>
        <p:nvSpPr>
          <p:cNvPr id="7" name="가로 글상자 6"/>
          <p:cNvSpPr txBox="1"/>
          <p:nvPr userDrawn="1"/>
        </p:nvSpPr>
        <p:spPr>
          <a:xfrm>
            <a:off x="851957" y="2622659"/>
            <a:ext cx="5154084" cy="46606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15000">
                <a:solidFill>
                  <a:srgbClr val="F2F2F2"/>
                </a:solidFill>
                <a:latin typeface="돋움"/>
                <a:ea typeface="돋움"/>
                <a:cs typeface="+mn-cs"/>
              </a:rPr>
              <a:t>코드</a:t>
            </a:r>
          </a:p>
          <a:p>
            <a:pPr lvl="0" algn="ctr">
              <a:defRPr/>
            </a:pPr>
            <a:r>
              <a:rPr lang="ko-KR" altLang="en-US" sz="15000">
                <a:solidFill>
                  <a:srgbClr val="F2F2F2"/>
                </a:solidFill>
                <a:latin typeface="돋움"/>
                <a:ea typeface="돋움"/>
                <a:cs typeface="+mn-cs"/>
              </a:rPr>
              <a:t>장인</a:t>
            </a:r>
          </a:p>
        </p:txBody>
      </p:sp>
    </p:spTree>
    <p:extLst>
      <p:ext uri="{BB962C8B-B14F-4D97-AF65-F5344CB8AC3E}">
        <p14:creationId xmlns:p14="http://schemas.microsoft.com/office/powerpoint/2010/main" val="1656522855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958181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ransition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www.suredividend.com/dividend-aristocrats-list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://theautomatic.net/yahoo_fin-documentation/#get_dividends" TargetMode="Externa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hyperlink" Target="https://www.portfoliovisualizer.com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hyperlink" Target="https://blog.naver.com/shawgibal/222916920688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1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hyperlink" Target="https://blog.naver.com/shawgibal/222949463731" TargetMode="Externa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www.anaconda.com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1210"/>
            <a:ext cx="6858000" cy="3040071"/>
          </a:xfrm>
          <a:prstGeom prst="rect">
            <a:avLst/>
          </a:prstGeom>
          <a:solidFill>
            <a:srgbClr val="03ABCF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</a:endParaRPr>
          </a:p>
        </p:txBody>
      </p:sp>
      <p:sp>
        <p:nvSpPr>
          <p:cNvPr id="7" name="TextBox 4"/>
          <p:cNvSpPr txBox="1"/>
          <p:nvPr/>
        </p:nvSpPr>
        <p:spPr>
          <a:xfrm>
            <a:off x="561500" y="3522523"/>
            <a:ext cx="5734999" cy="28609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7000" b="1" i="0" u="none" strike="noStrike" kern="1200" cap="none" spc="-300" normalizeH="0" baseline="0">
                <a:solidFill>
                  <a:srgbClr val="404040"/>
                </a:solidFill>
                <a:latin typeface="맑은 고딕"/>
                <a:ea typeface="맑은 고딕"/>
              </a:rPr>
              <a:t>데이터로</a:t>
            </a:r>
          </a:p>
          <a:p>
            <a:pPr marL="0" lvl="0" indent="0" algn="ctr" defTabSz="914400" rtl="0" eaLnBrk="1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7000" b="1" i="0" u="none" strike="noStrike" kern="1200" cap="none" spc="-300" normalizeH="0" baseline="0">
                <a:solidFill>
                  <a:srgbClr val="404040"/>
                </a:solidFill>
                <a:latin typeface="맑은 고딕"/>
                <a:ea typeface="맑은 고딕"/>
              </a:rPr>
              <a:t>투자하라</a:t>
            </a:r>
          </a:p>
        </p:txBody>
      </p:sp>
      <p:sp>
        <p:nvSpPr>
          <p:cNvPr id="13" name="TextBox 4"/>
          <p:cNvSpPr txBox="1"/>
          <p:nvPr/>
        </p:nvSpPr>
        <p:spPr>
          <a:xfrm>
            <a:off x="561500" y="800100"/>
            <a:ext cx="5734999" cy="16705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4000" spc="-300">
                <a:solidFill>
                  <a:srgbClr val="800080"/>
                </a:solidFill>
                <a:latin typeface="맑은 고딕"/>
                <a:ea typeface="맑은 고딕"/>
              </a:rPr>
              <a:t>“</a:t>
            </a:r>
            <a:r>
              <a:rPr lang="ko-KR" altLang="en-US" sz="4000" spc="-300">
                <a:solidFill>
                  <a:srgbClr val="800080"/>
                </a:solidFill>
                <a:latin typeface="맑은 고딕"/>
                <a:ea typeface="맑은 고딕"/>
              </a:rPr>
              <a:t>건물주 위에 배당주</a:t>
            </a:r>
            <a:r>
              <a:rPr lang="en-US" altLang="ko-KR" sz="4000" spc="-300">
                <a:solidFill>
                  <a:srgbClr val="800080"/>
                </a:solidFill>
                <a:latin typeface="맑은 고딕"/>
                <a:ea typeface="맑은 고딕"/>
              </a:rPr>
              <a:t>”</a:t>
            </a:r>
          </a:p>
          <a:p>
            <a:pPr marL="0" lvl="0" indent="0" algn="ctr" defTabSz="914400" rtl="0" eaLnBrk="1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4000" spc="-300">
                <a:solidFill>
                  <a:srgbClr val="800080"/>
                </a:solidFill>
                <a:latin typeface="맑은 고딕"/>
                <a:ea typeface="맑은 고딕"/>
              </a:rPr>
              <a:t>파이썬 프로젝트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0" y="6786430"/>
            <a:ext cx="6858000" cy="3823556"/>
          </a:xfrm>
          <a:prstGeom prst="rect">
            <a:avLst/>
          </a:prstGeom>
          <a:solidFill>
            <a:srgbClr val="03ABCF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</a:endParaRPr>
          </a:p>
        </p:txBody>
      </p:sp>
      <p:sp>
        <p:nvSpPr>
          <p:cNvPr id="9" name="TextBox 4"/>
          <p:cNvSpPr txBox="1"/>
          <p:nvPr/>
        </p:nvSpPr>
        <p:spPr>
          <a:xfrm>
            <a:off x="294270" y="7439904"/>
            <a:ext cx="6269458" cy="24660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4000" b="0" i="0" u="none" strike="noStrike" kern="1200" cap="none" spc="-300" normalizeH="0" baseline="0">
                <a:solidFill>
                  <a:srgbClr val="0000FF"/>
                </a:solidFill>
                <a:latin typeface="맑은 고딕"/>
                <a:ea typeface="맑은 고딕"/>
              </a:rPr>
              <a:t>파이썬 데이터 분석을 통한</a:t>
            </a:r>
          </a:p>
          <a:p>
            <a:pPr marL="0" lvl="0" indent="0" algn="ctr" defTabSz="914400" rtl="0" eaLnBrk="1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4000" b="0" i="0" u="none" strike="noStrike" kern="1200" cap="none" spc="-300" normalizeH="0" baseline="0">
                <a:solidFill>
                  <a:srgbClr val="0000FF"/>
                </a:solidFill>
                <a:latin typeface="맑은 고딕"/>
                <a:ea typeface="맑은 고딕"/>
              </a:rPr>
              <a:t>미국 배당성장주 투자</a:t>
            </a:r>
          </a:p>
          <a:p>
            <a:pPr marL="0" lvl="0" indent="0" algn="ctr" defTabSz="914400" rtl="0" eaLnBrk="1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4000" b="0" i="0" u="none" strike="noStrike" kern="1200" cap="none" spc="-300" normalizeH="0" baseline="0">
                <a:solidFill>
                  <a:srgbClr val="0000FF"/>
                </a:solidFill>
                <a:latin typeface="맑은 고딕"/>
                <a:ea typeface="맑은 고딕"/>
              </a:rPr>
              <a:t>실전 가이드</a:t>
            </a:r>
          </a:p>
        </p:txBody>
      </p:sp>
    </p:spTree>
    <p:extLst>
      <p:ext uri="{BB962C8B-B14F-4D97-AF65-F5344CB8AC3E}">
        <p14:creationId xmlns:p14="http://schemas.microsoft.com/office/powerpoint/2010/main" val="36431469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10800819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설치가 끝나면 윈도우 시작 메뉴에 주피터 노트북이 있습니다.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주피터 노트북을 실행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우측 상단에 있는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New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Folder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를 클릭합니다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67322" y="1573836"/>
            <a:ext cx="5923355" cy="212362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60375" y="4289374"/>
            <a:ext cx="5937249" cy="231051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02926" y="7067143"/>
            <a:ext cx="6052146" cy="2576531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2.1</a:t>
            </a:r>
            <a:r>
              <a:rPr kumimoji="0" lang="ko-KR" altLang="en-US" sz="180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 개발 환경 구축</a:t>
            </a:r>
          </a:p>
        </p:txBody>
      </p:sp>
    </p:spTree>
    <p:extLst>
      <p:ext uri="{BB962C8B-B14F-4D97-AF65-F5344CB8AC3E}">
        <p14:creationId xmlns:p14="http://schemas.microsoft.com/office/powerpoint/2010/main" val="13275364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10800819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그럼 "Untitled Folder"가 생기는데요, 체크합니다.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좌측 상단에 있는 Rename 메뉴를 클릭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하고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‘Workspace’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로 변경합니다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Workspace 폴더를 클릭해서 들어갑니다.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53713" y="1582462"/>
            <a:ext cx="6083923" cy="234917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06274" y="4595137"/>
            <a:ext cx="5914481" cy="203690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90078" y="7306989"/>
            <a:ext cx="5834398" cy="2219073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2.1</a:t>
            </a:r>
            <a:r>
              <a:rPr kumimoji="0" lang="ko-KR" altLang="en-US" sz="180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 개발 환경 구축</a:t>
            </a:r>
          </a:p>
        </p:txBody>
      </p:sp>
    </p:spTree>
    <p:extLst>
      <p:ext uri="{BB962C8B-B14F-4D97-AF65-F5344CB8AC3E}">
        <p14:creationId xmlns:p14="http://schemas.microsoft.com/office/powerpoint/2010/main" val="37384718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8485053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이제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파이썬 커널을 만들겠습니다.​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다시 우측 상단에서 'New -&gt; Python3"를 클릭합니다.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파이썬 커널이 만들어졌습니다.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“Untitled”를 클릭하고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파일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이름을 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바꿔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줍니다.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  <a:cs typeface="+mn-cs"/>
              </a:rPr>
              <a:t>“01_Dividend_Invest_Test”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이제 개발 환경 설정이 끝났습니다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81000" y="2095626"/>
            <a:ext cx="5772150" cy="178998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33612" y="4280384"/>
            <a:ext cx="5824949" cy="2168869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2.1</a:t>
            </a:r>
            <a:r>
              <a:rPr kumimoji="0" lang="ko-KR" altLang="en-US" sz="180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 개발 환경 구축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27422" y="7292097"/>
            <a:ext cx="5798903" cy="1755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0413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8568397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다음은 미국 배당 귀족주 리스트를 가져 오겠습니다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미국 배당귀족주 전체 리스트는 아래 페이지에서 다운로드 가능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이메일 주소만 입력하면 엑셀 파일을 무료로 받을 수 있습니다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  <a:hlinkClick r:id="rId2"/>
              </a:rPr>
              <a:t>https://www.suredividend.com/dividend-aristocrats-list/</a:t>
            </a: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현재 배당귀족주는 총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65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개입니다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티커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,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회사명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,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섹터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,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가격 등 기본 정보가 제공됩니다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2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번째 시트에는 퍼포먼스 정보도 제공됩니다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i="0" u="none" strike="noStrike" kern="1200" cap="none" normalizeH="0" baseline="0">
                <a:solidFill>
                  <a:schemeClr val="dk1"/>
                </a:solidFill>
                <a:latin typeface="맑은 고딕"/>
                <a:ea typeface="맑은 고딕"/>
              </a:rPr>
              <a:t>2.2</a:t>
            </a:r>
            <a:r>
              <a:rPr kumimoji="0" lang="ko-KR" altLang="en-US" sz="1800" i="0" u="none" strike="noStrike" kern="1200" cap="none" normalizeH="0" baseline="0">
                <a:solidFill>
                  <a:schemeClr val="dk1"/>
                </a:solidFill>
                <a:latin typeface="맑은 고딕"/>
                <a:ea typeface="맑은 고딕"/>
              </a:rPr>
              <a:t> 배당귀족주 리스트 다운로드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66345" y="3457373"/>
            <a:ext cx="6125308" cy="2229183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45583" y="6265376"/>
            <a:ext cx="6131113" cy="2684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8031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8538631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이제 파이썬으로 야후 파이낸스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API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를 사용하기 위해서 모듈을 설치합니다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필요한 모듈은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2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가지입니다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</a:p>
          <a:p>
            <a:pPr marL="171360" lvl="0" indent="-171360" algn="just">
              <a:lnSpc>
                <a:spcPct val="150000"/>
              </a:lnSpc>
              <a:buFont typeface="Arial"/>
              <a:buChar char="•"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  <a:cs typeface="+mn-cs"/>
              </a:rPr>
              <a:t>yfinance</a:t>
            </a:r>
          </a:p>
          <a:p>
            <a:pPr marL="171360" lvl="0" indent="-171360" algn="just">
              <a:lnSpc>
                <a:spcPct val="150000"/>
              </a:lnSpc>
              <a:buFont typeface="Arial"/>
              <a:buChar char="•"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  <a:cs typeface="+mn-cs"/>
              </a:rPr>
              <a:t>yahoo_fin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주피터 노트북에 아래와 같이 입력하고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“shift + enter”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를 클릭합니다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  <a:cs typeface="+mn-cs"/>
              </a:rPr>
              <a:t>%pip install yfinance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다시 아래와 같이 입력하고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“shift + enter”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를 클릭합니다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  <a:cs typeface="+mn-cs"/>
              </a:rPr>
              <a:t>%pip install yahoo_fin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i="0" u="none" strike="noStrike" kern="1200" cap="none" spc="200" normalizeH="0" baseline="0">
                <a:solidFill>
                  <a:schemeClr val="dk1"/>
                </a:solidFill>
                <a:latin typeface="맑은 고딕"/>
                <a:ea typeface="맑은 고딕"/>
              </a:rPr>
              <a:t>2.3</a:t>
            </a:r>
            <a:r>
              <a:rPr kumimoji="0" lang="ko-KR" altLang="en-US" sz="1800" i="0" u="none" strike="noStrike" kern="1200" cap="none" spc="200" normalizeH="0" baseline="0">
                <a:solidFill>
                  <a:schemeClr val="dk1"/>
                </a:solidFill>
                <a:latin typeface="맑은 고딕"/>
                <a:ea typeface="맑은 고딕"/>
              </a:rPr>
              <a:t> </a:t>
            </a:r>
            <a:r>
              <a:rPr kumimoji="0" lang="ko-KR" altLang="en-US" sz="1800" i="0" u="none" strike="noStrike" kern="1200" cap="none" spc="-100" normalizeH="0" baseline="0">
                <a:solidFill>
                  <a:schemeClr val="dk1"/>
                </a:solidFill>
                <a:latin typeface="맑은 고딕"/>
                <a:ea typeface="맑은 고딕"/>
              </a:rPr>
              <a:t>야후 파이낸스 모듈 설치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69038" y="3187601"/>
            <a:ext cx="5642900" cy="184838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429000" y="6096000"/>
            <a:ext cx="0" cy="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10166" y="6201833"/>
            <a:ext cx="5714617" cy="255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3647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8526724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이제 야후 파이낸스 모듈 설치가 끝났습니다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쥬피터 노트북에 데이터 분석에 필요한 모듈을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import 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하겠습니다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  <a:cs typeface="+mn-cs"/>
              </a:rPr>
              <a:t>import yfinance as yf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  <a:cs typeface="+mn-cs"/>
              </a:rPr>
              <a:t>from yahoo_fin import stock_info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  <a:cs typeface="+mn-cs"/>
              </a:rPr>
              <a:t>from datetime import datetime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  <a:cs typeface="+mn-cs"/>
              </a:rPr>
              <a:t>from dateutil.relativedelta import relativedelta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배당 귀족주 중에서 월배당으로 유명한 리얼티 인컴을 분석해 보겠습니다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TICKER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라는 변수를 만들고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‘O’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를 입력합니다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  <a:cs typeface="+mn-cs"/>
              </a:rPr>
              <a:t>TICKER = 'O'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DIV_PERIODS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라는 변수를 만들고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7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을 입력합니다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과거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7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년간 배당 정보를 분석하겠습니다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  <a:cs typeface="+mn-cs"/>
              </a:rPr>
              <a:t>DIV_PERIODS = 7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i="0" u="none" strike="noStrike" kern="1200" cap="none" spc="200" normalizeH="0" baseline="0">
                <a:solidFill>
                  <a:schemeClr val="dk1"/>
                </a:solidFill>
                <a:latin typeface="맑은 고딕"/>
                <a:ea typeface="맑은 고딕"/>
              </a:rPr>
              <a:t>2.4</a:t>
            </a:r>
            <a:r>
              <a:rPr kumimoji="0" lang="ko-KR" altLang="en-US" sz="1800" i="0" u="none" strike="noStrike" kern="1200" cap="none" spc="200" normalizeH="0" baseline="0">
                <a:solidFill>
                  <a:schemeClr val="dk1"/>
                </a:solidFill>
                <a:latin typeface="맑은 고딕"/>
                <a:ea typeface="맑은 고딕"/>
              </a:rPr>
              <a:t> </a:t>
            </a:r>
            <a:r>
              <a:rPr kumimoji="0" lang="ko-KR" altLang="en-US" sz="1800" i="0" u="none" strike="noStrike" kern="1200" cap="none" spc="-100" normalizeH="0" baseline="0">
                <a:solidFill>
                  <a:schemeClr val="dk1"/>
                </a:solidFill>
                <a:latin typeface="맑은 고딕"/>
                <a:ea typeface="맑은 고딕"/>
              </a:rPr>
              <a:t>데이터 수집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58201" y="2895086"/>
            <a:ext cx="6141597" cy="139960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62148" y="4804172"/>
            <a:ext cx="6133703" cy="203805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76846" y="8453750"/>
            <a:ext cx="6035276" cy="1083156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221919" y="6117299"/>
            <a:ext cx="6414161" cy="338667"/>
          </a:xfrm>
          <a:prstGeom prst="roundRect">
            <a:avLst>
              <a:gd name="adj" fmla="val 16667"/>
            </a:avLst>
          </a:prstGeom>
          <a:noFill/>
          <a:ln w="254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51519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8568396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이제 야후 파이낸스로 과거 배당금 정보를 가져 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stock_info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모듈의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get_dividends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함수를 사용하면 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아래 페이지에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API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설명이 있습니다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404040"/>
                </a:solidFill>
                <a:latin typeface="돋움"/>
                <a:ea typeface="돋움"/>
                <a:cs typeface="+mn-cs"/>
                <a:hlinkClick r:id="rId2"/>
              </a:rPr>
              <a:t>http://theautomatic.net/yahoo_fin-documentation/#get_dividends</a:t>
            </a: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ticker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는 주식에 해당하는 코드입니다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리얼티인컴은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“O”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입니다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start_date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와 end_date은 배당 정보를 가져올 기간의 시작과 끝입니다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54542" y="3057224"/>
            <a:ext cx="6201069" cy="4696425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i="0" u="none" strike="noStrike" kern="1200" cap="none" spc="20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2.4</a:t>
            </a:r>
            <a:r>
              <a:rPr kumimoji="0" lang="ko-KR" altLang="en-US" sz="1800" i="0" u="none" strike="noStrike" kern="1200" cap="none" spc="20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kumimoji="0" lang="ko-KR" altLang="en-US" sz="1800" i="0" u="none" strike="noStrike" kern="1200" cap="none" spc="-10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데이터 수집</a:t>
            </a:r>
          </a:p>
        </p:txBody>
      </p:sp>
    </p:spTree>
    <p:extLst>
      <p:ext uri="{BB962C8B-B14F-4D97-AF65-F5344CB8AC3E}">
        <p14:creationId xmlns:p14="http://schemas.microsoft.com/office/powerpoint/2010/main" val="39707137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8559159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end_date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는 오늘 날자를 입력하면 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datetime 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모듈의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now()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를 이용하면 현재 년월일시를 가져 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datetime.now()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년월일만 있으면 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strftime()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함수를 사용하면 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datetime.now().strftime("%Y-%m-%d")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오늘 날자를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end_date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변수에 저장하겠습니다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end_date = datetime.now().strftime("%Y-%m-%d")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print("end date: " , end_date)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95158" y="2458634"/>
            <a:ext cx="6121408" cy="182961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65230" y="5478219"/>
            <a:ext cx="5764580" cy="123556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03295" y="8032127"/>
            <a:ext cx="6199576" cy="1377078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i="0" u="none" strike="noStrike" kern="1200" cap="none" spc="20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2.4</a:t>
            </a:r>
            <a:r>
              <a:rPr kumimoji="0" lang="ko-KR" altLang="en-US" sz="1800" i="0" u="none" strike="noStrike" kern="1200" cap="none" spc="20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kumimoji="0" lang="ko-KR" altLang="en-US" sz="1800" i="0" u="none" strike="noStrike" kern="1200" cap="none" spc="-10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데이터 수집</a:t>
            </a:r>
          </a:p>
        </p:txBody>
      </p:sp>
    </p:spTree>
    <p:extLst>
      <p:ext uri="{BB962C8B-B14F-4D97-AF65-F5344CB8AC3E}">
        <p14:creationId xmlns:p14="http://schemas.microsoft.com/office/powerpoint/2010/main" val="25108431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8509893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이제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start_date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을 찾아야 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relativedelta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를 사용하면 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datetime.now() - relativedelta(years=7)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결과를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start_date 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변수에 저장하겠습니다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start_date = (datetime.now() 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- relativedelta(years=DIV_PERIODS)).strftime("%Y-%m-%d")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print("start date: ", start_date)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stock_info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모듈의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get_dividends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함수에 전달할 파라미터가 준비되었습니다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dividends = stock_info.get_dividends(TICKER, start_date=start_date, end_date=end_date)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리얼티 인컴의 과거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7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년 배당 정보를 데이터프레임으로 가져 왔습니다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38667" y="1887766"/>
            <a:ext cx="6180666" cy="1232209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i="0" u="none" strike="noStrike" kern="1200" cap="none" spc="200" normalizeH="0" baseline="0" dirty="0">
                <a:solidFill>
                  <a:srgbClr val="000000"/>
                </a:solidFill>
                <a:latin typeface="맑은 고딕"/>
                <a:ea typeface="맑은 고딕"/>
              </a:rPr>
              <a:t>2.4</a:t>
            </a:r>
            <a:r>
              <a:rPr kumimoji="0" lang="ko-KR" altLang="en-US" sz="1800" i="0" u="none" strike="noStrike" kern="1200" cap="none" spc="20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kumimoji="0" lang="ko-KR" altLang="en-US" sz="1800" i="0" u="none" strike="noStrike" kern="1200" cap="none" spc="-10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데이터 수집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42821" y="4703156"/>
            <a:ext cx="6000750" cy="1025785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73669" y="7268775"/>
            <a:ext cx="6072562" cy="2189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4554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8522146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ticker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는 이미 알고 있으니 제거하겠습니다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drop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함수를 사용하면 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dividends.drop(['ticker'], axis=1, inplace=True)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배당금 정보를 차트로 그려서 확인해 보겠습니다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차트를 그리려면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matplotlib.pyplot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모듈이 필요합니다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import matplotlib.pyplot as plt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그리고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plot()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함수를 사용하면 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dividends.plot()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plt.show()</a:t>
            </a: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94229" y="1739195"/>
            <a:ext cx="6069541" cy="2539055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06237" y="6755003"/>
            <a:ext cx="5884334" cy="2756075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i="0" u="none" strike="noStrike" kern="1200" cap="none" spc="200" normalizeH="0" baseline="0" dirty="0">
                <a:solidFill>
                  <a:srgbClr val="000000"/>
                </a:solidFill>
                <a:latin typeface="맑은 고딕"/>
                <a:ea typeface="맑은 고딕"/>
              </a:rPr>
              <a:t>2.4</a:t>
            </a:r>
            <a:r>
              <a:rPr kumimoji="0" lang="ko-KR" altLang="en-US" sz="1800" i="0" u="none" strike="noStrike" kern="1200" cap="none" spc="20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kumimoji="0" lang="ko-KR" altLang="en-US" sz="1800" i="0" u="none" strike="noStrike" kern="1200" cap="none" spc="-10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데이터 수집</a:t>
            </a:r>
          </a:p>
        </p:txBody>
      </p:sp>
    </p:spTree>
    <p:extLst>
      <p:ext uri="{BB962C8B-B14F-4D97-AF65-F5344CB8AC3E}">
        <p14:creationId xmlns:p14="http://schemas.microsoft.com/office/powerpoint/2010/main" val="4725484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6858000" cy="1834361"/>
          </a:xfrm>
          <a:prstGeom prst="rect">
            <a:avLst/>
          </a:prstGeom>
          <a:solidFill>
            <a:srgbClr val="03ABCF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</a:endParaRPr>
          </a:p>
        </p:txBody>
      </p:sp>
      <p:sp>
        <p:nvSpPr>
          <p:cNvPr id="5" name="TextBox 2"/>
          <p:cNvSpPr txBox="1"/>
          <p:nvPr/>
        </p:nvSpPr>
        <p:spPr>
          <a:xfrm>
            <a:off x="572510" y="582135"/>
            <a:ext cx="1023340" cy="57513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32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</a:rPr>
              <a:t>목차</a:t>
            </a:r>
          </a:p>
        </p:txBody>
      </p:sp>
      <p:sp>
        <p:nvSpPr>
          <p:cNvPr id="7" name="TextBox 4"/>
          <p:cNvSpPr txBox="1"/>
          <p:nvPr/>
        </p:nvSpPr>
        <p:spPr>
          <a:xfrm>
            <a:off x="514855" y="2131603"/>
            <a:ext cx="5828290" cy="70173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44000" lvl="0" indent="-444000" algn="l">
              <a:lnSpc>
                <a:spcPct val="150000"/>
              </a:lnSpc>
              <a:buAutoNum type="arabicPeriod"/>
              <a:defRPr/>
            </a:pPr>
            <a:r>
              <a:rPr kumimoji="0" lang="ko-KR" altLang="en-US" sz="2000" b="0" i="0" u="none" strike="noStrike" kern="1200" cap="none" spc="0" normalizeH="0" baseline="0" dirty="0" smtClean="0">
                <a:latin typeface="맑은 고딕"/>
                <a:ea typeface="맑은 고딕"/>
              </a:rPr>
              <a:t>주식투자기본 </a:t>
            </a:r>
            <a:r>
              <a:rPr kumimoji="0" lang="en-US" altLang="ko-KR" sz="2000" b="0" i="0" u="none" strike="noStrike" kern="1200" cap="none" spc="0" normalizeH="0" baseline="0" dirty="0" smtClean="0">
                <a:latin typeface="맑은 고딕"/>
                <a:ea typeface="맑은 고딕"/>
              </a:rPr>
              <a:t>– </a:t>
            </a:r>
            <a:r>
              <a:rPr kumimoji="0" lang="ko-KR" altLang="en-US" sz="2000" b="0" i="0" u="none" strike="noStrike" kern="1200" cap="none" spc="0" normalizeH="0" baseline="0" smtClean="0">
                <a:latin typeface="맑은 고딕"/>
                <a:ea typeface="맑은 고딕"/>
              </a:rPr>
              <a:t>쌀사비파</a:t>
            </a:r>
            <a:endParaRPr kumimoji="0" lang="en-US" altLang="ko-KR" sz="2000" b="0" i="0" u="none" strike="noStrike" kern="1200" cap="none" spc="0" normalizeH="0" baseline="0" dirty="0" smtClean="0">
              <a:latin typeface="맑은 고딕"/>
              <a:ea typeface="맑은 고딕"/>
            </a:endParaRPr>
          </a:p>
          <a:p>
            <a:pPr lvl="1">
              <a:lnSpc>
                <a:spcPct val="150000"/>
              </a:lnSpc>
              <a:defRPr/>
            </a:pPr>
            <a:r>
              <a:rPr kumimoji="0" lang="en-US" altLang="ko-KR" sz="2000" b="0" i="0" u="none" strike="noStrike" kern="1200" cap="none" spc="0" normalizeH="0" baseline="0" dirty="0" smtClean="0">
                <a:latin typeface="맑은 고딕"/>
                <a:ea typeface="맑은 고딕"/>
              </a:rPr>
              <a:t>1.1</a:t>
            </a:r>
            <a:r>
              <a:rPr kumimoji="0" lang="ko-KR" altLang="en-US" sz="2000" b="0" i="0" u="none" strike="noStrike" kern="1200" cap="none" spc="0" normalizeH="0" baseline="0" smtClean="0">
                <a:latin typeface="맑은 고딕"/>
                <a:ea typeface="맑은 고딕"/>
              </a:rPr>
              <a:t> </a:t>
            </a:r>
            <a:r>
              <a:rPr lang="ko-KR" altLang="en-US" sz="2000" spc="-100" smtClean="0">
                <a:latin typeface="맑은 고딕"/>
                <a:ea typeface="맑은 고딕"/>
              </a:rPr>
              <a:t>배당 </a:t>
            </a:r>
            <a:r>
              <a:rPr lang="ko-KR" altLang="en-US" sz="2000" spc="-100">
                <a:latin typeface="맑은 고딕"/>
                <a:ea typeface="맑은 고딕"/>
              </a:rPr>
              <a:t>성장 투자는</a:t>
            </a:r>
            <a:r>
              <a:rPr lang="en-US" altLang="ko-KR" sz="2000" spc="-100" dirty="0">
                <a:latin typeface="맑은 고딕"/>
                <a:ea typeface="맑은 고딕"/>
              </a:rPr>
              <a:t> </a:t>
            </a:r>
            <a:r>
              <a:rPr lang="ko-KR" altLang="en-US" sz="2000" spc="-100">
                <a:latin typeface="맑은 고딕"/>
                <a:ea typeface="맑은 고딕"/>
              </a:rPr>
              <a:t>경기 침제에 강하다</a:t>
            </a:r>
            <a:r>
              <a:rPr lang="en-US" altLang="ko-KR" sz="2000" spc="-100" dirty="0" smtClean="0">
                <a:latin typeface="맑은 고딕"/>
                <a:ea typeface="맑은 고딕"/>
              </a:rPr>
              <a:t>!</a:t>
            </a:r>
            <a:endParaRPr kumimoji="0" lang="ko-KR" altLang="en-US" sz="2000" b="0" i="0" u="none" strike="noStrike" kern="1200" cap="none" spc="0" normalizeH="0" baseline="0" dirty="0" smtClean="0">
              <a:latin typeface="맑은 고딕"/>
              <a:ea typeface="맑은 고딕"/>
            </a:endParaRPr>
          </a:p>
          <a:p>
            <a:pPr marL="444000" lvl="0" indent="-444000" algn="l">
              <a:lnSpc>
                <a:spcPct val="150000"/>
              </a:lnSpc>
              <a:buAutoNum type="arabicPeriod"/>
              <a:defRPr/>
            </a:pPr>
            <a:r>
              <a:rPr kumimoji="0" lang="ko-KR" altLang="en-US" sz="2000" b="0" i="0" u="none" strike="noStrike" kern="1200" cap="none" spc="0" normalizeH="0" baseline="0" smtClean="0">
                <a:latin typeface="맑은 고딕"/>
                <a:ea typeface="맑은 고딕"/>
              </a:rPr>
              <a:t>파이선 </a:t>
            </a:r>
            <a:r>
              <a:rPr kumimoji="0" lang="ko-KR" altLang="en-US" sz="2000" b="0" i="0" u="none" strike="noStrike" kern="1200" cap="none" spc="0" normalizeH="0" baseline="0" dirty="0">
                <a:latin typeface="맑은 고딕"/>
                <a:ea typeface="맑은 고딕"/>
              </a:rPr>
              <a:t>주가 데이터 분석</a:t>
            </a:r>
          </a:p>
          <a:p>
            <a:pPr marL="457200" lvl="1" indent="0" algn="l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000" b="0" i="0" u="none" strike="noStrike" kern="1200" cap="none" spc="0" normalizeH="0" baseline="0" dirty="0">
                <a:latin typeface="맑은 고딕"/>
                <a:ea typeface="맑은 고딕"/>
              </a:rPr>
              <a:t>2.1</a:t>
            </a:r>
            <a:r>
              <a:rPr kumimoji="0" lang="ko-KR" altLang="en-US" sz="2000" b="0" i="0" u="none" strike="noStrike" kern="1200" cap="none" spc="0" normalizeH="0" baseline="0">
                <a:latin typeface="맑은 고딕"/>
                <a:ea typeface="맑은 고딕"/>
              </a:rPr>
              <a:t> </a:t>
            </a:r>
            <a:r>
              <a:rPr kumimoji="0" lang="ko-KR" altLang="en-US" sz="2000" b="0" i="0" u="none" strike="noStrike" kern="1200" cap="none" spc="0" normalizeH="0" baseline="0" smtClean="0">
                <a:latin typeface="맑은 고딕"/>
                <a:ea typeface="맑은 고딕"/>
              </a:rPr>
              <a:t>윈도우 개발 </a:t>
            </a:r>
            <a:r>
              <a:rPr kumimoji="0" lang="ko-KR" altLang="en-US" sz="2000" b="0" i="0" u="none" strike="noStrike" kern="1200" cap="none" spc="0" normalizeH="0" baseline="0">
                <a:latin typeface="맑은 고딕"/>
                <a:ea typeface="맑은 고딕"/>
              </a:rPr>
              <a:t>환경 구축</a:t>
            </a:r>
          </a:p>
          <a:p>
            <a:pPr marL="457200" lvl="1" indent="0" algn="l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000" b="0" i="0" u="none" strike="noStrike" kern="1200" cap="none" spc="0" normalizeH="0" baseline="0" dirty="0">
                <a:latin typeface="맑은 고딕"/>
                <a:ea typeface="맑은 고딕"/>
              </a:rPr>
              <a:t>2.2</a:t>
            </a:r>
            <a:r>
              <a:rPr kumimoji="0" lang="ko-KR" altLang="en-US" sz="2000" b="0" i="0" u="none" strike="noStrike" kern="1200" cap="none" spc="0" normalizeH="0" baseline="0">
                <a:latin typeface="맑은 고딕"/>
                <a:ea typeface="맑은 고딕"/>
              </a:rPr>
              <a:t> 배당귀족주 리스트 다운로드</a:t>
            </a:r>
          </a:p>
          <a:p>
            <a:pPr marL="457200" lvl="1" indent="0" algn="l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000" b="0" i="0" u="none" strike="noStrike" kern="1200" cap="none" spc="0" normalizeH="0" baseline="0" dirty="0">
                <a:latin typeface="맑은 고딕"/>
                <a:ea typeface="맑은 고딕"/>
              </a:rPr>
              <a:t>2.3</a:t>
            </a:r>
            <a:r>
              <a:rPr kumimoji="0" lang="ko-KR" altLang="en-US" sz="2000" b="0" i="0" u="none" strike="noStrike" kern="1200" cap="none" spc="0" normalizeH="0" baseline="0">
                <a:latin typeface="맑은 고딕"/>
                <a:ea typeface="맑은 고딕"/>
              </a:rPr>
              <a:t> 야후 파이낸스 모듈 설치</a:t>
            </a:r>
          </a:p>
          <a:p>
            <a:pPr marL="457200" lvl="1" indent="0" algn="l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000" b="0" i="0" u="none" strike="noStrike" kern="1200" cap="none" spc="0" normalizeH="0" baseline="0" dirty="0">
                <a:latin typeface="맑은 고딕"/>
                <a:ea typeface="맑은 고딕"/>
              </a:rPr>
              <a:t>2.4</a:t>
            </a:r>
            <a:r>
              <a:rPr kumimoji="0" lang="ko-KR" altLang="en-US" sz="2000" b="0" i="0" u="none" strike="noStrike" kern="1200" cap="none" spc="0" normalizeH="0" baseline="0">
                <a:latin typeface="맑은 고딕"/>
                <a:ea typeface="맑은 고딕"/>
              </a:rPr>
              <a:t> 데이터 수집</a:t>
            </a:r>
          </a:p>
          <a:p>
            <a:pPr marL="457200" lvl="1" indent="0" algn="l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000" b="0" i="0" u="none" strike="noStrike" kern="1200" cap="none" spc="0" normalizeH="0" baseline="0" dirty="0">
                <a:latin typeface="맑은 고딕"/>
                <a:ea typeface="맑은 고딕"/>
              </a:rPr>
              <a:t>2.5</a:t>
            </a:r>
            <a:r>
              <a:rPr kumimoji="0" lang="ko-KR" altLang="en-US" sz="2000" b="0" i="0" u="none" strike="noStrike" kern="1200" cap="none" spc="0" normalizeH="0" baseline="0">
                <a:latin typeface="맑은 고딕"/>
                <a:ea typeface="맑은 고딕"/>
              </a:rPr>
              <a:t> 데이터 처리</a:t>
            </a:r>
          </a:p>
          <a:p>
            <a:pPr marL="457200" lvl="1" indent="0" algn="l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000" b="0" i="0" u="none" strike="noStrike" kern="1200" cap="none" spc="0" normalizeH="0" baseline="0" dirty="0">
                <a:latin typeface="맑은 고딕"/>
                <a:ea typeface="맑은 고딕"/>
              </a:rPr>
              <a:t>2.6</a:t>
            </a:r>
            <a:r>
              <a:rPr kumimoji="0" lang="ko-KR" altLang="en-US" sz="2000" b="0" i="0" u="none" strike="noStrike" kern="1200" cap="none" spc="0" normalizeH="0" baseline="0">
                <a:latin typeface="맑은 고딕"/>
                <a:ea typeface="맑은 고딕"/>
              </a:rPr>
              <a:t> 데이처 분석</a:t>
            </a:r>
          </a:p>
          <a:p>
            <a:pPr marL="444000" lvl="0" indent="-444000" algn="l">
              <a:lnSpc>
                <a:spcPct val="150000"/>
              </a:lnSpc>
              <a:buAutoNum type="arabicPeriod"/>
              <a:defRPr/>
            </a:pPr>
            <a:r>
              <a:rPr kumimoji="0" lang="ko-KR" altLang="en-US" sz="2000" b="0" i="0" u="none" strike="noStrike" kern="1200" cap="none" spc="0" normalizeH="0" baseline="0" dirty="0">
                <a:latin typeface="맑은 고딕"/>
                <a:ea typeface="맑은 고딕"/>
              </a:rPr>
              <a:t>데이터 분석 </a:t>
            </a:r>
            <a:r>
              <a:rPr kumimoji="0" lang="ko-KR" altLang="en-US" sz="2000" b="0" i="0" u="none" strike="noStrike" kern="1200" cap="none" spc="0" normalizeH="0" baseline="0" dirty="0" smtClean="0">
                <a:latin typeface="맑은 고딕"/>
                <a:ea typeface="맑은 고딕"/>
              </a:rPr>
              <a:t>응용 </a:t>
            </a:r>
            <a:r>
              <a:rPr kumimoji="0" lang="en-US" altLang="ko-KR" sz="2000" b="0" i="0" u="none" strike="noStrike" kern="1200" cap="none" spc="0" normalizeH="0" baseline="0" dirty="0" smtClean="0">
                <a:latin typeface="맑은 고딕"/>
                <a:ea typeface="맑은 고딕"/>
              </a:rPr>
              <a:t>– </a:t>
            </a:r>
            <a:r>
              <a:rPr kumimoji="0" lang="ko-KR" altLang="en-US" sz="2000" b="0" i="0" u="none" strike="noStrike" kern="1200" cap="none" spc="0" normalizeH="0" baseline="0" smtClean="0">
                <a:latin typeface="맑은 고딕"/>
                <a:ea typeface="맑은 고딕"/>
              </a:rPr>
              <a:t>한 방에 계산하자</a:t>
            </a:r>
            <a:endParaRPr kumimoji="0" lang="ko-KR" altLang="en-US" sz="2000" b="0" i="0" u="none" strike="noStrike" kern="1200" cap="none" spc="0" normalizeH="0" baseline="0" dirty="0">
              <a:latin typeface="맑은 고딕"/>
              <a:ea typeface="맑은 고딕"/>
            </a:endParaRPr>
          </a:p>
          <a:p>
            <a:pPr marL="444000" lvl="0" indent="-444000" algn="l">
              <a:lnSpc>
                <a:spcPct val="150000"/>
              </a:lnSpc>
              <a:buAutoNum type="arabicPeriod"/>
              <a:defRPr/>
            </a:pPr>
            <a:r>
              <a:rPr kumimoji="0" lang="ko-KR" altLang="en-US" sz="2000" b="0" i="0" u="none" strike="noStrike" kern="1200" cap="none" spc="0" normalizeH="0" baseline="0" dirty="0">
                <a:latin typeface="맑은 고딕"/>
                <a:ea typeface="맑은 고딕"/>
              </a:rPr>
              <a:t>포트폴리오 운영 </a:t>
            </a:r>
            <a:r>
              <a:rPr kumimoji="0" lang="ko-KR" altLang="en-US" sz="2000" b="0" i="0" u="none" strike="noStrike" kern="1200" cap="none" spc="0" normalizeH="0" baseline="0" dirty="0" smtClean="0">
                <a:latin typeface="맑은 고딕"/>
                <a:ea typeface="맑은 고딕"/>
              </a:rPr>
              <a:t>팁</a:t>
            </a:r>
            <a:endParaRPr kumimoji="0" lang="en-US" altLang="ko-KR" sz="2000" b="0" i="0" u="none" strike="noStrike" kern="1200" cap="none" spc="0" normalizeH="0" baseline="0" dirty="0" smtClean="0">
              <a:latin typeface="맑은 고딕"/>
              <a:ea typeface="맑은 고딕"/>
            </a:endParaRPr>
          </a:p>
          <a:p>
            <a:pPr lvl="1">
              <a:lnSpc>
                <a:spcPct val="150000"/>
              </a:lnSpc>
              <a:defRPr/>
            </a:pPr>
            <a:r>
              <a:rPr kumimoji="0" lang="en-US" altLang="ko-KR" sz="2000" b="0" i="0" u="none" strike="noStrike" kern="1200" cap="none" spc="0" normalizeH="0" baseline="0" dirty="0" smtClean="0">
                <a:latin typeface="맑은 고딕"/>
                <a:ea typeface="맑은 고딕"/>
              </a:rPr>
              <a:t>4.1 </a:t>
            </a:r>
            <a:r>
              <a:rPr kumimoji="0" lang="ko-KR" altLang="en-US" sz="2000" b="0" i="0" u="none" strike="noStrike" kern="1200" cap="none" spc="0" normalizeH="0" baseline="0" smtClean="0">
                <a:latin typeface="맑은 고딕"/>
                <a:ea typeface="맑은 고딕"/>
              </a:rPr>
              <a:t>타임머신을 타고 과거에 투자했다면</a:t>
            </a:r>
            <a:r>
              <a:rPr kumimoji="0" lang="en-US" altLang="ko-KR" sz="2000" b="0" i="0" u="none" strike="noStrike" kern="1200" cap="none" spc="0" normalizeH="0" baseline="0" dirty="0" smtClean="0">
                <a:latin typeface="맑은 고딕"/>
                <a:ea typeface="맑은 고딕"/>
              </a:rPr>
              <a:t>?</a:t>
            </a:r>
          </a:p>
          <a:p>
            <a:pPr lvl="1">
              <a:lnSpc>
                <a:spcPct val="150000"/>
              </a:lnSpc>
              <a:defRPr/>
            </a:pPr>
            <a:r>
              <a:rPr lang="en-US" altLang="ko-KR" sz="2000" dirty="0" smtClean="0">
                <a:latin typeface="맑은 고딕"/>
                <a:ea typeface="맑은 고딕"/>
              </a:rPr>
              <a:t>4.2 </a:t>
            </a:r>
            <a:r>
              <a:rPr lang="ko-KR" altLang="en-US" sz="2000" smtClean="0">
                <a:latin typeface="맑은 고딕"/>
                <a:ea typeface="맑은 고딕"/>
              </a:rPr>
              <a:t>세금을 아끼자</a:t>
            </a:r>
            <a:endParaRPr kumimoji="0" lang="ko-KR" altLang="en-US" sz="2000" b="0" i="0" u="none" strike="noStrike" kern="1200" cap="none" spc="0" normalizeH="0" baseline="0" dirty="0">
              <a:latin typeface="맑은 고딕"/>
              <a:ea typeface="맑은 고딕"/>
            </a:endParaRPr>
          </a:p>
          <a:p>
            <a:pPr marL="444000" lvl="0" indent="-444000" algn="l">
              <a:lnSpc>
                <a:spcPct val="150000"/>
              </a:lnSpc>
              <a:buAutoNum type="arabicPeriod"/>
              <a:defRPr/>
            </a:pPr>
            <a:r>
              <a:rPr kumimoji="0" lang="ko-KR" altLang="en-US" sz="2000" b="0" i="0" u="none" strike="noStrike" kern="1200" cap="none" spc="0" normalizeH="0" baseline="0" dirty="0" smtClean="0">
                <a:latin typeface="맑은 고딕"/>
                <a:ea typeface="맑은 고딕"/>
              </a:rPr>
              <a:t>마치며 </a:t>
            </a:r>
            <a:r>
              <a:rPr kumimoji="0" lang="en-US" altLang="ko-KR" sz="2000" b="0" i="0" u="none" strike="noStrike" kern="1200" cap="none" spc="0" normalizeH="0" baseline="0" dirty="0" smtClean="0">
                <a:latin typeface="맑은 고딕"/>
                <a:ea typeface="맑은 고딕"/>
              </a:rPr>
              <a:t>– </a:t>
            </a:r>
            <a:r>
              <a:rPr kumimoji="0" lang="ko-KR" altLang="en-US" sz="2000" b="0" i="0" u="none" strike="noStrike" kern="1200" cap="none" spc="0" normalizeH="0" baseline="0" smtClean="0">
                <a:latin typeface="맑은 고딕"/>
                <a:ea typeface="맑은 고딕"/>
              </a:rPr>
              <a:t>지금 시작하자</a:t>
            </a:r>
            <a:endParaRPr kumimoji="0" lang="ko-KR" altLang="en-US" sz="2000" b="0" i="0" u="none" strike="noStrike" kern="1200" cap="none" spc="0" normalizeH="0" baseline="0" dirty="0">
              <a:latin typeface="맑은 고딕"/>
              <a:ea typeface="맑은 고딕"/>
            </a:endParaRPr>
          </a:p>
          <a:p>
            <a:pPr marL="0" lvl="0" indent="0" algn="l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2000" b="0" i="0" u="none" strike="noStrike" kern="1200" cap="none" spc="0" normalizeH="0" baseline="0" dirty="0">
              <a:latin typeface="맑은 고딕"/>
              <a:ea typeface="맑은 고딕"/>
            </a:endParaRPr>
          </a:p>
        </p:txBody>
      </p:sp>
      <p:sp>
        <p:nvSpPr>
          <p:cNvPr id="10" name="TextBox 13"/>
          <p:cNvSpPr txBox="1"/>
          <p:nvPr/>
        </p:nvSpPr>
        <p:spPr>
          <a:xfrm>
            <a:off x="2362585" y="7698137"/>
            <a:ext cx="2869429" cy="453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2400" b="0" i="0" u="none" strike="noStrike" kern="1200" cap="none" spc="-300" normalizeH="0" baseline="0">
              <a:solidFill>
                <a:srgbClr val="404040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8670334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8507492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배당금이 꾸준하게 증가했다는 사실을 눈으로 쉽게 확인할 수 있습니다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이렇게 데이터를 시각화하면 직관적으로 이해할 수 있습니다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차트 종류도 쉽게 바꿀 수 있습니다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바 차트로 그려 보겠습니다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dividends.plot(kind='bar')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plt.show()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25979" y="3308935"/>
            <a:ext cx="6006041" cy="328813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i="0" u="none" strike="noStrike" kern="1200" cap="none" spc="200" normalizeH="0" baseline="0" dirty="0">
                <a:solidFill>
                  <a:srgbClr val="000000"/>
                </a:solidFill>
                <a:latin typeface="맑은 고딕"/>
                <a:ea typeface="맑은 고딕"/>
              </a:rPr>
              <a:t>2.4</a:t>
            </a:r>
            <a:r>
              <a:rPr kumimoji="0" lang="ko-KR" altLang="en-US" sz="1800" i="0" u="none" strike="noStrike" kern="1200" cap="none" spc="20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kumimoji="0" lang="ko-KR" altLang="en-US" sz="1800" i="0" u="none" strike="noStrike" kern="1200" cap="none" spc="-10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데이터 수집</a:t>
            </a:r>
          </a:p>
        </p:txBody>
      </p:sp>
    </p:spTree>
    <p:extLst>
      <p:ext uri="{BB962C8B-B14F-4D97-AF65-F5344CB8AC3E}">
        <p14:creationId xmlns:p14="http://schemas.microsoft.com/office/powerpoint/2010/main" val="17113691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9"/>
            <a:ext cx="6388985" cy="8513152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배당률을 구하기 위해서는 배당일에 해당하는 주가 정보도 필요합니다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</a:rPr>
              <a:t>주가 정보는 </a:t>
            </a:r>
            <a:r>
              <a:rPr kumimoji="0" lang="en-US" altLang="ko-KR" sz="1200" b="0" i="0" u="none" strike="noStrike" kern="1200" cap="none" spc="100" normalizeH="0" baseline="0" dirty="0" err="1">
                <a:solidFill>
                  <a:schemeClr val="dk1"/>
                </a:solidFill>
                <a:latin typeface="돋움"/>
                <a:ea typeface="돋움"/>
              </a:rPr>
              <a:t>yfinance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</a:rPr>
              <a:t> 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모듈의 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</a:rPr>
              <a:t>download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함수를 사용하면 됩니다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방법은 </a:t>
            </a:r>
            <a:r>
              <a:rPr kumimoji="0" lang="en-US" altLang="ko-KR" sz="1200" b="0" i="0" u="none" strike="noStrike" kern="1200" cap="none" spc="100" normalizeH="0" baseline="0" dirty="0" err="1">
                <a:solidFill>
                  <a:schemeClr val="dk1"/>
                </a:solidFill>
                <a:latin typeface="돋움"/>
                <a:ea typeface="돋움"/>
              </a:rPr>
              <a:t>get_dividends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와 동일합니다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 dirty="0" err="1">
                <a:solidFill>
                  <a:srgbClr val="0000FF"/>
                </a:solidFill>
                <a:latin typeface="돋움"/>
                <a:ea typeface="돋움"/>
              </a:rPr>
              <a:t>stock_data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rgbClr val="0000FF"/>
                </a:solidFill>
                <a:latin typeface="돋움"/>
                <a:ea typeface="돋움"/>
              </a:rPr>
              <a:t> = </a:t>
            </a:r>
            <a:r>
              <a:rPr kumimoji="0" lang="en-US" altLang="ko-KR" sz="1200" b="0" i="0" u="none" strike="noStrike" kern="1200" cap="none" spc="100" normalizeH="0" baseline="0" dirty="0" err="1">
                <a:solidFill>
                  <a:srgbClr val="0000FF"/>
                </a:solidFill>
                <a:latin typeface="돋움"/>
                <a:ea typeface="돋움"/>
              </a:rPr>
              <a:t>yf.download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rgbClr val="0000FF"/>
                </a:solidFill>
                <a:latin typeface="돋움"/>
                <a:ea typeface="돋움"/>
              </a:rPr>
              <a:t>(TICKER, </a:t>
            </a:r>
            <a:r>
              <a:rPr kumimoji="0" lang="en-US" altLang="ko-KR" sz="1200" b="0" i="0" u="none" strike="noStrike" kern="1200" cap="none" spc="100" normalizeH="0" baseline="0" dirty="0" err="1">
                <a:solidFill>
                  <a:srgbClr val="0000FF"/>
                </a:solidFill>
                <a:latin typeface="돋움"/>
                <a:ea typeface="돋움"/>
              </a:rPr>
              <a:t>start_date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rgbClr val="0000FF"/>
                </a:solidFill>
                <a:latin typeface="돋움"/>
                <a:ea typeface="돋움"/>
              </a:rPr>
              <a:t>, </a:t>
            </a:r>
            <a:r>
              <a:rPr kumimoji="0" lang="en-US" altLang="ko-KR" sz="1200" b="0" i="0" u="none" strike="noStrike" kern="1200" cap="none" spc="100" normalizeH="0" baseline="0" dirty="0" err="1">
                <a:solidFill>
                  <a:srgbClr val="0000FF"/>
                </a:solidFill>
                <a:latin typeface="돋움"/>
                <a:ea typeface="돋움"/>
              </a:rPr>
              <a:t>end_date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rgbClr val="0000FF"/>
                </a:solidFill>
                <a:latin typeface="돋움"/>
                <a:ea typeface="돋움"/>
              </a:rPr>
              <a:t>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 dirty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</a:rPr>
              <a:t>배당률을 계산하려면 </a:t>
            </a:r>
            <a:r>
              <a:rPr kumimoji="0" lang="ko-KR" altLang="en-US" sz="1200" b="0" i="0" u="none" strike="noStrike" kern="1200" cap="none" spc="100" normalizeH="0" baseline="0" dirty="0" err="1">
                <a:solidFill>
                  <a:schemeClr val="dk1"/>
                </a:solidFill>
                <a:latin typeface="돋움"/>
                <a:ea typeface="돋움"/>
              </a:rPr>
              <a:t>배당일에</a:t>
            </a:r>
            <a:r>
              <a:rPr kumimoji="0" lang="ko-KR" altLang="en-US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</a:rPr>
              <a:t> 해당하는 데이터만 있으면 됩니다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그리고 종가를 사용합니다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열 이름은 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</a:rPr>
              <a:t>‘Close’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입니다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 dirty="0" err="1">
                <a:solidFill>
                  <a:schemeClr val="dk1"/>
                </a:solidFill>
                <a:latin typeface="돋움"/>
                <a:ea typeface="돋움"/>
              </a:rPr>
              <a:t>loc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함수를 사용하면 원하는 데이터를 가져올 수 있습니다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 dirty="0" err="1">
                <a:solidFill>
                  <a:srgbClr val="0000FF"/>
                </a:solidFill>
                <a:latin typeface="돋움"/>
                <a:ea typeface="돋움"/>
              </a:rPr>
              <a:t>df_close_price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rgbClr val="0000FF"/>
                </a:solidFill>
                <a:latin typeface="돋움"/>
                <a:ea typeface="돋움"/>
              </a:rPr>
              <a:t> = </a:t>
            </a:r>
            <a:r>
              <a:rPr kumimoji="0" lang="en-US" altLang="ko-KR" sz="1200" b="0" i="0" u="none" strike="noStrike" kern="1200" cap="none" spc="100" normalizeH="0" baseline="0" dirty="0" err="1">
                <a:solidFill>
                  <a:srgbClr val="0000FF"/>
                </a:solidFill>
                <a:latin typeface="돋움"/>
                <a:ea typeface="돋움"/>
              </a:rPr>
              <a:t>stock_data.loc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rgbClr val="0000FF"/>
                </a:solidFill>
                <a:latin typeface="돋움"/>
                <a:ea typeface="돋움"/>
              </a:rPr>
              <a:t>[</a:t>
            </a:r>
            <a:r>
              <a:rPr kumimoji="0" lang="en-US" altLang="ko-KR" sz="1200" b="0" i="0" u="none" strike="noStrike" kern="1200" cap="none" spc="100" normalizeH="0" baseline="0" dirty="0" err="1">
                <a:solidFill>
                  <a:srgbClr val="0000FF"/>
                </a:solidFill>
                <a:latin typeface="돋움"/>
                <a:ea typeface="돋움"/>
              </a:rPr>
              <a:t>dividends.index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rgbClr val="0000FF"/>
                </a:solidFill>
                <a:latin typeface="돋움"/>
                <a:ea typeface="돋움"/>
              </a:rPr>
              <a:t>]['Close']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rgbClr val="404040"/>
              </a:solidFill>
              <a:latin typeface="돋움"/>
              <a:ea typeface="돋움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28625" y="2793755"/>
            <a:ext cx="6180666" cy="213204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63021" y="6532530"/>
            <a:ext cx="5931958" cy="2050553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i="0" u="none" strike="noStrike" kern="1200" cap="none" spc="200" normalizeH="0" baseline="0" dirty="0">
                <a:solidFill>
                  <a:srgbClr val="000000"/>
                </a:solidFill>
                <a:latin typeface="맑은 고딕"/>
                <a:ea typeface="맑은 고딕"/>
              </a:rPr>
              <a:t>2.4</a:t>
            </a:r>
            <a:r>
              <a:rPr kumimoji="0" lang="ko-KR" altLang="en-US" sz="1800" i="0" u="none" strike="noStrike" kern="1200" cap="none" spc="20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kumimoji="0" lang="ko-KR" altLang="en-US" sz="1800" i="0" u="none" strike="noStrike" kern="1200" cap="none" spc="-10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데이터 수집</a:t>
            </a:r>
          </a:p>
        </p:txBody>
      </p:sp>
    </p:spTree>
    <p:extLst>
      <p:ext uri="{BB962C8B-B14F-4D97-AF65-F5344CB8AC3E}">
        <p14:creationId xmlns:p14="http://schemas.microsoft.com/office/powerpoint/2010/main" val="30877382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8514819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dividends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데이터프레임에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‘close’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라는 열 이름으로 추가하겠습니다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dividends['close'] = df_close_price</a:t>
            </a:r>
            <a:endParaRPr kumimoji="0" lang="ko-KR" altLang="en-US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rgbClr val="404040"/>
                </a:solidFill>
                <a:latin typeface="돋움"/>
                <a:ea typeface="돋움"/>
              </a:rPr>
              <a:t>데이터가 정상적으로 추가되었습니다</a:t>
            </a:r>
            <a:r>
              <a:rPr kumimoji="0" lang="en-US" altLang="ko-KR" sz="1200" b="0" i="0" u="none" strike="noStrike" kern="1200" cap="none" spc="100" normalizeH="0" baseline="0">
                <a:solidFill>
                  <a:srgbClr val="404040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rgbClr val="404040"/>
                </a:solidFill>
                <a:latin typeface="돋움"/>
                <a:ea typeface="돋움"/>
              </a:rPr>
              <a:t>주가</a:t>
            </a:r>
            <a:r>
              <a:rPr kumimoji="0" lang="ko-KR" altLang="en-US" sz="1200" b="0" i="0" u="none" strike="noStrike" kern="1200" cap="none" spc="100" normalizeH="0">
                <a:solidFill>
                  <a:srgbClr val="404040"/>
                </a:solidFill>
                <a:latin typeface="돋움"/>
                <a:ea typeface="돋움"/>
              </a:rPr>
              <a:t> 정보를 그래프로 그려서 확인해 보겠습니다</a:t>
            </a:r>
            <a:r>
              <a:rPr kumimoji="0" lang="en-US" altLang="ko-KR" sz="1200" b="0" i="0" u="none" strike="noStrike" kern="1200" cap="none" spc="100" normalizeH="0">
                <a:solidFill>
                  <a:srgbClr val="404040"/>
                </a:solidFill>
                <a:latin typeface="돋움"/>
                <a:ea typeface="돋움"/>
              </a:rPr>
              <a:t>.</a:t>
            </a:r>
          </a:p>
          <a:p>
            <a:pPr lvl="0" algn="just">
              <a:lnSpc>
                <a:spcPct val="150000"/>
              </a:lnSpc>
              <a:defRPr/>
            </a:pPr>
            <a:r>
              <a:rPr lang="en-US" altLang="ko-KR" sz="1200" spc="100">
                <a:solidFill>
                  <a:srgbClr val="0000FF"/>
                </a:solidFill>
                <a:latin typeface="돋움"/>
                <a:ea typeface="돋움"/>
              </a:rPr>
              <a:t>stock_data[‘Close'].plot()</a:t>
            </a:r>
          </a:p>
          <a:p>
            <a:pPr lvl="0" algn="just">
              <a:lnSpc>
                <a:spcPct val="150000"/>
              </a:lnSpc>
              <a:defRPr/>
            </a:pPr>
            <a:r>
              <a:rPr kumimoji="0" lang="en-US" altLang="ko-KR" sz="1200" b="0" i="0" u="none" strike="noStrike" kern="1200" cap="none" spc="100" normalizeH="0">
                <a:solidFill>
                  <a:srgbClr val="0000FF"/>
                </a:solidFill>
                <a:latin typeface="돋움"/>
                <a:ea typeface="돋움"/>
              </a:rPr>
              <a:t>plt.show()</a:t>
            </a:r>
          </a:p>
          <a:p>
            <a:pPr lvl="0" algn="just">
              <a:lnSpc>
                <a:spcPct val="150000"/>
              </a:lnSpc>
              <a:defRPr/>
            </a:pPr>
            <a:endParaRPr lang="en-US" altLang="ko-KR" sz="1200" spc="100">
              <a:solidFill>
                <a:srgbClr val="404040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spc="100">
              <a:solidFill>
                <a:srgbClr val="404040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spc="100">
              <a:solidFill>
                <a:srgbClr val="404040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spc="10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57405" y="5856981"/>
            <a:ext cx="6143190" cy="3252006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80324" y="1851658"/>
            <a:ext cx="5897351" cy="1824798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i="0" u="none" strike="noStrike" kern="1200" cap="none" spc="200" normalizeH="0" baseline="0" dirty="0">
                <a:solidFill>
                  <a:srgbClr val="000000"/>
                </a:solidFill>
                <a:latin typeface="맑은 고딕"/>
                <a:ea typeface="맑은 고딕"/>
              </a:rPr>
              <a:t>2.4</a:t>
            </a:r>
            <a:r>
              <a:rPr kumimoji="0" lang="ko-KR" altLang="en-US" sz="1800" i="0" u="none" strike="noStrike" kern="1200" cap="none" spc="20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kumimoji="0" lang="ko-KR" altLang="en-US" sz="1800" i="0" u="none" strike="noStrike" kern="1200" cap="none" spc="-10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데이터 수집</a:t>
            </a:r>
          </a:p>
        </p:txBody>
      </p:sp>
    </p:spTree>
    <p:extLst>
      <p:ext uri="{BB962C8B-B14F-4D97-AF65-F5344CB8AC3E}">
        <p14:creationId xmlns:p14="http://schemas.microsoft.com/office/powerpoint/2010/main" val="6942130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8588088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배당금과 주가 정보가 있으니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7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년 동안의 배당률 이력을 계산해 볼 수 있습니다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배당률 </a:t>
            </a: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=</a:t>
            </a:r>
            <a:r>
              <a:rPr kumimoji="0" lang="ko-KR" altLang="en-US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 </a:t>
            </a: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(1</a:t>
            </a:r>
            <a:r>
              <a:rPr kumimoji="0" lang="ko-KR" altLang="en-US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년 배당금</a:t>
            </a: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)/(</a:t>
            </a:r>
            <a:r>
              <a:rPr kumimoji="0" lang="ko-KR" altLang="en-US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주가</a:t>
            </a: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)</a:t>
            </a:r>
            <a:r>
              <a:rPr kumimoji="0" lang="ko-KR" altLang="en-US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 </a:t>
            </a: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*100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그 전에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1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년에 배당을 몇 번 주는지 계산해야 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리얼티인컴은 월배당이니까 배당주기가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12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가 나오면 정상입니다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div_freq = round(len(dividends.index)/DIV_PERIODS)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이제 배당률을 계산해 보겠습니다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dividend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열의 데이터를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close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열의 데이터로 나누면 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div_yield = dividends['dividend']*div_freq / dividends['close'] * 100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i="0" u="none" strike="noStrike" kern="1200" cap="none" normalizeH="0" baseline="0">
                <a:solidFill>
                  <a:srgbClr val="000000"/>
                </a:solidFill>
                <a:latin typeface="맑은 고딕"/>
                <a:ea typeface="맑은 고딕"/>
              </a:rPr>
              <a:t>2.5</a:t>
            </a:r>
            <a:r>
              <a:rPr kumimoji="0" lang="ko-KR" altLang="en-US" sz="1800" i="0" u="none" strike="noStrike" kern="1200" cap="none" normalizeH="0" baseline="0">
                <a:solidFill>
                  <a:srgbClr val="000000"/>
                </a:solidFill>
                <a:latin typeface="맑은 고딕"/>
                <a:ea typeface="맑은 고딕"/>
              </a:rPr>
              <a:t> 데이터 처리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429000" y="6096000"/>
            <a:ext cx="0" cy="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27932" y="2985085"/>
            <a:ext cx="6002135" cy="148958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69050" y="5756518"/>
            <a:ext cx="5886246" cy="1752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4024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87694"/>
            <a:ext cx="6388985" cy="8485511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배당률을 소수점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2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자리에서 자르겠습니다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round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함수를 사용합니다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div_yield = round(div_yield, 2)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배당률 정보도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dividends 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데이터프레임에 추가하겠습니다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열 이름은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‘div yield’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로 하겠습니다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dividends['div yield'] = div_yield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정상적으로 입력되었습니다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33914" y="2174985"/>
            <a:ext cx="5873750" cy="1821739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70820" y="5161276"/>
            <a:ext cx="5895730" cy="2462031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i="0" u="none" strike="noStrike" kern="1200" cap="none" normalizeH="0" baseline="0">
                <a:solidFill>
                  <a:srgbClr val="000000"/>
                </a:solidFill>
                <a:latin typeface="맑은 고딕"/>
                <a:ea typeface="맑은 고딕"/>
              </a:rPr>
              <a:t>2.5</a:t>
            </a:r>
            <a:r>
              <a:rPr kumimoji="0" lang="ko-KR" altLang="en-US" sz="1800" i="0" u="none" strike="noStrike" kern="1200" cap="none" normalizeH="0" baseline="0">
                <a:solidFill>
                  <a:srgbClr val="000000"/>
                </a:solidFill>
                <a:latin typeface="맑은 고딕"/>
                <a:ea typeface="맑은 고딕"/>
              </a:rPr>
              <a:t> 데이터 처리</a:t>
            </a:r>
          </a:p>
        </p:txBody>
      </p:sp>
    </p:spTree>
    <p:extLst>
      <p:ext uri="{BB962C8B-B14F-4D97-AF65-F5344CB8AC3E}">
        <p14:creationId xmlns:p14="http://schemas.microsoft.com/office/powerpoint/2010/main" val="1344915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8580763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배당률도 차트로 그려 보겠습니다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dividends['div yield'].plot()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plt.show()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u="none" strike="noStrike" kern="1200" cap="none" spc="100" normalizeH="0" baseline="0">
                <a:solidFill>
                  <a:srgbClr val="FF0000"/>
                </a:solidFill>
                <a:latin typeface="돋움"/>
                <a:ea typeface="돋움"/>
              </a:rPr>
              <a:t>최종적으로 필요한 데이터는 역사적인 배당률의 고점과 저점을 확인하면 됩니다</a:t>
            </a:r>
            <a:r>
              <a:rPr kumimoji="0" lang="en-US" altLang="ko-KR" sz="1200" b="1" i="0" u="none" strike="noStrike" kern="1200" cap="none" spc="100" normalizeH="0" baseline="0">
                <a:solidFill>
                  <a:srgbClr val="FF0000"/>
                </a:solidFill>
                <a:latin typeface="돋움"/>
                <a:ea typeface="돋움"/>
              </a:rPr>
              <a:t>.</a:t>
            </a:r>
            <a:r>
              <a:rPr kumimoji="0" lang="ko-KR" altLang="en-US" sz="1200" b="1" i="0" u="none" strike="noStrike" kern="1200" cap="none" spc="100" normalizeH="0" baseline="0">
                <a:solidFill>
                  <a:srgbClr val="FF0000"/>
                </a:solidFill>
                <a:latin typeface="돋움"/>
                <a:ea typeface="돋움"/>
              </a:rPr>
              <a:t> </a:t>
            </a:r>
            <a:r>
              <a:rPr kumimoji="0" lang="en-US" altLang="ko-KR" sz="1200" b="1" i="0" u="none" strike="noStrike" kern="1200" cap="none" spc="100" normalizeH="0" baseline="0">
                <a:solidFill>
                  <a:srgbClr val="FF0000"/>
                </a:solidFill>
                <a:latin typeface="돋움"/>
                <a:ea typeface="돋움"/>
              </a:rPr>
              <a:t>min, max</a:t>
            </a:r>
            <a:r>
              <a:rPr kumimoji="0" lang="ko-KR" altLang="en-US" sz="1200" b="1" i="0" u="none" strike="noStrike" kern="1200" cap="none" spc="100" normalizeH="0" baseline="0">
                <a:solidFill>
                  <a:srgbClr val="FF0000"/>
                </a:solidFill>
                <a:latin typeface="돋움"/>
                <a:ea typeface="돋움"/>
              </a:rPr>
              <a:t> 함수를 사용합니다</a:t>
            </a:r>
            <a:r>
              <a:rPr kumimoji="0" lang="en-US" altLang="ko-KR" sz="1200" b="1" i="0" u="none" strike="noStrike" kern="1200" cap="none" spc="100" normalizeH="0" baseline="0">
                <a:solidFill>
                  <a:srgbClr val="FF0000"/>
                </a:solidFill>
                <a:latin typeface="돋움"/>
                <a:ea typeface="돋움"/>
              </a:rPr>
              <a:t>.</a:t>
            </a:r>
            <a:endParaRPr kumimoji="0" lang="en-US" altLang="ko-KR" sz="1200" b="0" i="0" u="none" strike="noStrike" kern="1200" cap="none" spc="100" normalizeH="0" baseline="0">
              <a:solidFill>
                <a:srgbClr val="FF000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div_min = min(dividends['div yield'])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div_max = max(dividends['div yield'])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u="none" strike="noStrike" kern="1200" cap="none" spc="100" normalizeH="0" baseline="0">
                <a:solidFill>
                  <a:srgbClr val="FF0000"/>
                </a:solidFill>
                <a:latin typeface="돋움"/>
                <a:ea typeface="돋움"/>
              </a:rPr>
              <a:t>최저 배당률은 </a:t>
            </a:r>
            <a:r>
              <a:rPr kumimoji="0" lang="en-US" altLang="ko-KR" sz="1200" b="1" i="0" u="none" strike="noStrike" kern="1200" cap="none" spc="100" normalizeH="0" baseline="0">
                <a:solidFill>
                  <a:srgbClr val="FF0000"/>
                </a:solidFill>
                <a:latin typeface="돋움"/>
                <a:ea typeface="돋움"/>
              </a:rPr>
              <a:t>3.33,</a:t>
            </a:r>
            <a:r>
              <a:rPr kumimoji="0" lang="ko-KR" altLang="en-US" sz="1200" b="1" i="0" u="none" strike="noStrike" kern="1200" cap="none" spc="100" normalizeH="0" baseline="0">
                <a:solidFill>
                  <a:srgbClr val="FF0000"/>
                </a:solidFill>
                <a:latin typeface="돋움"/>
                <a:ea typeface="돋움"/>
              </a:rPr>
              <a:t> 최고 배당률은 </a:t>
            </a:r>
            <a:r>
              <a:rPr kumimoji="0" lang="en-US" altLang="ko-KR" sz="1200" b="1" i="0" u="none" strike="noStrike" kern="1200" cap="none" spc="100" normalizeH="0" baseline="0">
                <a:solidFill>
                  <a:srgbClr val="FF0000"/>
                </a:solidFill>
                <a:latin typeface="돋움"/>
                <a:ea typeface="돋움"/>
              </a:rPr>
              <a:t>5.61</a:t>
            </a:r>
            <a:r>
              <a:rPr kumimoji="0" lang="ko-KR" altLang="en-US" sz="1200" b="1" i="0" u="none" strike="noStrike" kern="1200" cap="none" spc="100" normalizeH="0" baseline="0">
                <a:solidFill>
                  <a:srgbClr val="FF0000"/>
                </a:solidFill>
                <a:latin typeface="돋움"/>
                <a:ea typeface="돋움"/>
              </a:rPr>
              <a:t>입니다</a:t>
            </a:r>
            <a:r>
              <a:rPr kumimoji="0" lang="en-US" altLang="ko-KR" sz="1200" b="1" i="0" u="none" strike="noStrike" kern="1200" cap="none" spc="100" normalizeH="0" baseline="0">
                <a:solidFill>
                  <a:srgbClr val="FF0000"/>
                </a:solidFill>
                <a:latin typeface="돋움"/>
                <a:ea typeface="돋움"/>
              </a:rPr>
              <a:t>.</a:t>
            </a: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89480" y="2239766"/>
            <a:ext cx="5879040" cy="357389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75240" y="7678206"/>
            <a:ext cx="5590419" cy="1164464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i="0" u="none" strike="noStrike" kern="1200" cap="none" normalizeH="0" baseline="0">
                <a:solidFill>
                  <a:srgbClr val="000000"/>
                </a:solidFill>
                <a:latin typeface="맑은 고딕"/>
                <a:ea typeface="맑은 고딕"/>
              </a:rPr>
              <a:t>2.5</a:t>
            </a:r>
            <a:r>
              <a:rPr kumimoji="0" lang="ko-KR" altLang="en-US" sz="1800" i="0" u="none" strike="noStrike" kern="1200" cap="none" normalizeH="0" baseline="0">
                <a:solidFill>
                  <a:srgbClr val="000000"/>
                </a:solidFill>
                <a:latin typeface="맑은 고딕"/>
                <a:ea typeface="맑은 고딕"/>
              </a:rPr>
              <a:t> 데이터 처리</a:t>
            </a:r>
          </a:p>
        </p:txBody>
      </p:sp>
    </p:spTree>
    <p:extLst>
      <p:ext uri="{BB962C8B-B14F-4D97-AF65-F5344CB8AC3E}">
        <p14:creationId xmlns:p14="http://schemas.microsoft.com/office/powerpoint/2010/main" val="23547208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8602744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</a:rPr>
              <a:t>그리고 현재 배당률을 확인합니다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</a:t>
            </a:r>
            <a:r>
              <a:rPr kumimoji="0" lang="en-US" altLang="ko-KR" sz="1200" b="0" i="0" u="none" strike="noStrike" kern="1200" cap="none" spc="100" normalizeH="0" baseline="0" dirty="0" err="1">
                <a:solidFill>
                  <a:schemeClr val="dk1"/>
                </a:solidFill>
                <a:latin typeface="돋움"/>
                <a:ea typeface="돋움"/>
              </a:rPr>
              <a:t>stock_data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의 제일 마지막 데이터를 가져오면 됩니다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 dirty="0" err="1">
                <a:solidFill>
                  <a:srgbClr val="0000FF"/>
                </a:solidFill>
                <a:latin typeface="돋움"/>
                <a:ea typeface="돋움"/>
              </a:rPr>
              <a:t>current_price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rgbClr val="0000FF"/>
                </a:solidFill>
                <a:latin typeface="돋움"/>
                <a:ea typeface="돋움"/>
              </a:rPr>
              <a:t> = </a:t>
            </a:r>
            <a:r>
              <a:rPr kumimoji="0" lang="en-US" altLang="ko-KR" sz="1200" b="0" i="0" u="none" strike="noStrike" kern="1200" cap="none" spc="100" normalizeH="0" baseline="0" dirty="0" err="1">
                <a:solidFill>
                  <a:srgbClr val="0000FF"/>
                </a:solidFill>
                <a:latin typeface="돋움"/>
                <a:ea typeface="돋움"/>
              </a:rPr>
              <a:t>stock_data.iloc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rgbClr val="0000FF"/>
                </a:solidFill>
                <a:latin typeface="돋움"/>
                <a:ea typeface="돋움"/>
              </a:rPr>
              <a:t>[-1]['Close']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</a:rPr>
              <a:t>그리고 제일 마지막 배당금 액수도 확인합니다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 dirty="0" err="1">
                <a:solidFill>
                  <a:schemeClr val="dk1"/>
                </a:solidFill>
                <a:latin typeface="돋움"/>
                <a:ea typeface="돋움"/>
              </a:rPr>
              <a:t>last_dividend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</a:rPr>
              <a:t> = </a:t>
            </a:r>
            <a:r>
              <a:rPr kumimoji="0" lang="en-US" altLang="ko-KR" sz="1200" b="0" i="0" u="none" strike="noStrike" kern="1200" cap="none" spc="100" normalizeH="0" baseline="0" dirty="0" err="1">
                <a:solidFill>
                  <a:schemeClr val="dk1"/>
                </a:solidFill>
                <a:latin typeface="돋움"/>
                <a:ea typeface="돋움"/>
              </a:rPr>
              <a:t>dividends.iloc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</a:rPr>
              <a:t>[-1]['dividend']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</a:rPr>
              <a:t>이제 현재 배당률을 계산할 수 있습니다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 dirty="0" err="1">
                <a:solidFill>
                  <a:srgbClr val="0000FF"/>
                </a:solidFill>
                <a:latin typeface="돋움"/>
                <a:ea typeface="돋움"/>
              </a:rPr>
              <a:t>current_div_yield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rgbClr val="0000FF"/>
                </a:solidFill>
                <a:latin typeface="돋움"/>
                <a:ea typeface="돋움"/>
              </a:rPr>
              <a:t> = round(</a:t>
            </a:r>
            <a:r>
              <a:rPr kumimoji="0" lang="en-US" altLang="ko-KR" sz="1200" b="0" i="0" u="none" strike="noStrike" kern="1200" cap="none" spc="100" normalizeH="0" baseline="0" dirty="0" err="1">
                <a:solidFill>
                  <a:srgbClr val="0000FF"/>
                </a:solidFill>
                <a:latin typeface="돋움"/>
                <a:ea typeface="돋움"/>
              </a:rPr>
              <a:t>last_dividend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rgbClr val="0000FF"/>
                </a:solidFill>
                <a:latin typeface="돋움"/>
                <a:ea typeface="돋움"/>
              </a:rPr>
              <a:t>*</a:t>
            </a:r>
            <a:r>
              <a:rPr kumimoji="0" lang="en-US" altLang="ko-KR" sz="1200" b="0" i="0" u="none" strike="noStrike" kern="1200" cap="none" spc="100" normalizeH="0" baseline="0" dirty="0" err="1">
                <a:solidFill>
                  <a:srgbClr val="0000FF"/>
                </a:solidFill>
                <a:latin typeface="돋움"/>
                <a:ea typeface="돋움"/>
              </a:rPr>
              <a:t>div_freq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rgbClr val="0000FF"/>
                </a:solidFill>
                <a:latin typeface="돋움"/>
                <a:ea typeface="돋움"/>
              </a:rPr>
              <a:t>/</a:t>
            </a:r>
            <a:r>
              <a:rPr kumimoji="0" lang="en-US" altLang="ko-KR" sz="1200" b="0" i="0" u="none" strike="noStrike" kern="1200" cap="none" spc="100" normalizeH="0" baseline="0" dirty="0" err="1">
                <a:solidFill>
                  <a:srgbClr val="0000FF"/>
                </a:solidFill>
                <a:latin typeface="돋움"/>
                <a:ea typeface="돋움"/>
              </a:rPr>
              <a:t>current_price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rgbClr val="0000FF"/>
                </a:solidFill>
                <a:latin typeface="돋움"/>
                <a:ea typeface="돋움"/>
              </a:rPr>
              <a:t>*100, 2)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u="none" strike="noStrike" kern="1200" cap="none" spc="100" normalizeH="0" baseline="0" dirty="0">
                <a:solidFill>
                  <a:srgbClr val="FF0000"/>
                </a:solidFill>
                <a:latin typeface="돋움"/>
                <a:ea typeface="돋움"/>
              </a:rPr>
              <a:t>현재 배당률은 </a:t>
            </a:r>
            <a:r>
              <a:rPr kumimoji="0" lang="en-US" altLang="ko-KR" sz="1200" b="1" i="0" u="none" strike="noStrike" kern="1200" cap="none" spc="100" normalizeH="0" baseline="0" dirty="0">
                <a:solidFill>
                  <a:srgbClr val="FF0000"/>
                </a:solidFill>
                <a:latin typeface="돋움"/>
                <a:ea typeface="돋움"/>
              </a:rPr>
              <a:t>4.6%</a:t>
            </a:r>
            <a:r>
              <a:rPr kumimoji="0" lang="ko-KR" altLang="en-US" sz="1200" b="1" i="0" u="none" strike="noStrike" kern="1200" cap="none" spc="100" normalizeH="0" baseline="0">
                <a:solidFill>
                  <a:srgbClr val="FF0000"/>
                </a:solidFill>
                <a:latin typeface="돋움"/>
                <a:ea typeface="돋움"/>
              </a:rPr>
              <a:t>입니다</a:t>
            </a:r>
            <a:r>
              <a:rPr kumimoji="0" lang="en-US" altLang="ko-KR" sz="1200" b="1" i="0" u="none" strike="noStrike" kern="1200" cap="none" spc="100" normalizeH="0" baseline="0" dirty="0">
                <a:solidFill>
                  <a:srgbClr val="FF0000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chemeClr val="dk1"/>
              </a:solidFill>
              <a:latin typeface="돋움"/>
              <a:ea typeface="돋움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06829" y="2025386"/>
            <a:ext cx="6096174" cy="153275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41909" y="4601918"/>
            <a:ext cx="5957224" cy="127366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28083" y="6840107"/>
            <a:ext cx="6000750" cy="1104703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i="0" u="none" strike="noStrike" kern="1200" cap="none" normalizeH="0" baseline="0">
                <a:solidFill>
                  <a:srgbClr val="000000"/>
                </a:solidFill>
                <a:latin typeface="맑은 고딕"/>
                <a:ea typeface="맑은 고딕"/>
              </a:rPr>
              <a:t>2.5</a:t>
            </a:r>
            <a:r>
              <a:rPr kumimoji="0" lang="ko-KR" altLang="en-US" sz="1800" i="0" u="none" strike="noStrike" kern="1200" cap="none" normalizeH="0" baseline="0">
                <a:solidFill>
                  <a:srgbClr val="000000"/>
                </a:solidFill>
                <a:latin typeface="맑은 고딕"/>
                <a:ea typeface="맑은 고딕"/>
              </a:rPr>
              <a:t> 데이터 처리</a:t>
            </a:r>
          </a:p>
        </p:txBody>
      </p:sp>
    </p:spTree>
    <p:extLst>
      <p:ext uri="{BB962C8B-B14F-4D97-AF65-F5344CB8AC3E}">
        <p14:creationId xmlns:p14="http://schemas.microsoft.com/office/powerpoint/2010/main" val="1503588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8529473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최고값은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5.61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최저값은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3.33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현재 배당률은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4.6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입니다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대략 중간 정도에 있는 것 같은데 퍼센티지로 환산해서 매수 점수라고 이름지어 보겠습니다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함수를 만들어 보았습니다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</a:t>
            </a: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def calculate_buy_score(cur_div, min_div, max_div):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    return round((cur_div - min_div) / (max_div - min_div) * 100)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실행해 볼까요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?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buy_score = calculate_buy_score(current_div_yield, div_min, div_max)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print(f'buy score = {buy_score}')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매수 점수는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57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점입니다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리얼티 인컴은 현재 매수하기에 좋은 가격은 아닙니다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따라서 매수 의견은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‘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중립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’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이라고 결정하겠습니다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시가 배당률을 지켜 보다가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5.61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에 가까워지면 매수에 들어가고 배당을 받다가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3.33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근처로 떨어지면 매도를 하면 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매수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,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매도도 가능하면 일정한 간격으로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3~4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회에 걸쳐 진행합니다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61998" y="4069748"/>
            <a:ext cx="6334003" cy="1284547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i="0" u="none" strike="noStrike" kern="1200" cap="none" normalizeH="0" baseline="0" dirty="0" smtClean="0">
                <a:solidFill>
                  <a:srgbClr val="000000"/>
                </a:solidFill>
                <a:latin typeface="맑은 고딕"/>
                <a:ea typeface="맑은 고딕"/>
              </a:rPr>
              <a:t>2.6</a:t>
            </a:r>
            <a:r>
              <a:rPr kumimoji="0" lang="ko-KR" altLang="en-US" sz="1800" i="0" u="none" strike="noStrike" kern="1200" cap="none" normalizeH="0" baseline="0" smtClean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kumimoji="0" lang="ko-KR" altLang="en-US" sz="1800" i="0" u="none" strike="noStrike" kern="1200" cap="none" normalizeH="0" baseline="0">
                <a:solidFill>
                  <a:srgbClr val="000000"/>
                </a:solidFill>
                <a:latin typeface="맑은 고딕"/>
                <a:ea typeface="맑은 고딕"/>
              </a:rPr>
              <a:t>데이터 </a:t>
            </a:r>
            <a:r>
              <a:rPr lang="ko-KR" altLang="en-US" smtClean="0">
                <a:solidFill>
                  <a:srgbClr val="000000"/>
                </a:solidFill>
                <a:latin typeface="맑은 고딕"/>
                <a:ea typeface="맑은 고딕"/>
              </a:rPr>
              <a:t>분석</a:t>
            </a:r>
            <a:endParaRPr kumimoji="0" lang="ko-KR" altLang="en-US" sz="1800" i="0" u="none" strike="noStrike" kern="1200" cap="none" normalizeH="0" baseline="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1053835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8566107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배당률 최고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,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최저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,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현재 값을 차트로 그려 보겠습니다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plt.plot(dividends['div yield'],  color='b', label = 'dividend history')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plt.axhline(y=div_min, color='y', linestyle='--', label='min div yield')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plt.axhline(y=div_max, color='r', linestyle='--', label='max div yield')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plt.axhline(y=current_div_yield, color='g', linestyle='--', label='current div yield')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plt.title(f'{TICKER} dividend analysis')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plt.xlabel('year')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plt.ylabel('dividend yield')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plt.legend()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plt.show()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이렇게 시각화를 하면 직관적으로 매수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,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매도 결정을 할 수 있습니다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87119" y="4229780"/>
            <a:ext cx="5083761" cy="3331116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i="0" u="none" strike="noStrike" kern="1200" cap="none" normalizeH="0" baseline="0" dirty="0" smtClean="0">
                <a:solidFill>
                  <a:srgbClr val="000000"/>
                </a:solidFill>
                <a:latin typeface="맑은 고딕"/>
                <a:ea typeface="맑은 고딕"/>
              </a:rPr>
              <a:t>2.6</a:t>
            </a:r>
            <a:r>
              <a:rPr kumimoji="0" lang="ko-KR" altLang="en-US" sz="1800" i="0" u="none" strike="noStrike" kern="1200" cap="none" normalizeH="0" baseline="0" smtClean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kumimoji="0" lang="ko-KR" altLang="en-US" sz="1800" i="0" u="none" strike="noStrike" kern="1200" cap="none" normalizeH="0" baseline="0">
                <a:solidFill>
                  <a:srgbClr val="000000"/>
                </a:solidFill>
                <a:latin typeface="맑은 고딕"/>
                <a:ea typeface="맑은 고딕"/>
              </a:rPr>
              <a:t>데이터 </a:t>
            </a:r>
            <a:r>
              <a:rPr lang="ko-KR" altLang="en-US" smtClean="0">
                <a:solidFill>
                  <a:srgbClr val="000000"/>
                </a:solidFill>
                <a:latin typeface="맑은 고딕"/>
                <a:ea typeface="맑은 고딕"/>
              </a:rPr>
              <a:t>분석</a:t>
            </a:r>
            <a:endParaRPr kumimoji="0" lang="ko-KR" altLang="en-US" sz="1800" i="0" u="none" strike="noStrike" kern="1200" cap="none" normalizeH="0" baseline="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6721138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8558781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연습 삼아서 다른 주식도 확인해 보겠습니다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매수 점수가 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92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점인 주식을 발견했습니다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 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티커는 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‘AOS’, 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처음 보는 회사입니다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 </a:t>
            </a: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매수 후보에 선정합니다</a:t>
            </a:r>
            <a:r>
              <a:rPr lang="en-US" altLang="ko-KR" sz="1200" spc="100" dirty="0" smtClean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 smtClean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 smtClean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 smtClean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 smtClean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 smtClean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 smtClean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 smtClean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200" spc="100" dirty="0" smtClean="0">
                <a:solidFill>
                  <a:schemeClr val="dk1"/>
                </a:solidFill>
                <a:latin typeface="돋움"/>
                <a:ea typeface="돋움"/>
              </a:rPr>
              <a:t>이렇게 </a:t>
            </a:r>
            <a:r>
              <a:rPr lang="ko-KR" altLang="en-US" sz="1200" spc="100" dirty="0" err="1" smtClean="0">
                <a:solidFill>
                  <a:schemeClr val="dk1"/>
                </a:solidFill>
                <a:latin typeface="돋움"/>
                <a:ea typeface="돋움"/>
              </a:rPr>
              <a:t>퀀트</a:t>
            </a:r>
            <a:r>
              <a:rPr lang="ko-KR" altLang="en-US" sz="1200" spc="100" dirty="0" smtClean="0">
                <a:solidFill>
                  <a:schemeClr val="dk1"/>
                </a:solidFill>
                <a:latin typeface="돋움"/>
                <a:ea typeface="돋움"/>
              </a:rPr>
              <a:t> 방식으로 분석하다 보면 처음 보는 주식들이 발견됩니다</a:t>
            </a:r>
            <a:r>
              <a:rPr lang="en-US" altLang="ko-KR" sz="1200" spc="100" dirty="0" smtClean="0">
                <a:solidFill>
                  <a:schemeClr val="dk1"/>
                </a:solidFill>
                <a:latin typeface="돋움"/>
                <a:ea typeface="돋움"/>
              </a:rPr>
              <a:t>. </a:t>
            </a:r>
            <a:r>
              <a:rPr lang="ko-KR" altLang="en-US" sz="1200" spc="100" smtClean="0">
                <a:solidFill>
                  <a:schemeClr val="dk1"/>
                </a:solidFill>
                <a:latin typeface="돋움"/>
                <a:ea typeface="돋움"/>
              </a:rPr>
              <a:t>일종의 신대륙 발견 같은 겁니다</a:t>
            </a:r>
            <a:r>
              <a:rPr lang="en-US" altLang="ko-KR" sz="1200" spc="100" dirty="0" smtClean="0">
                <a:solidFill>
                  <a:schemeClr val="dk1"/>
                </a:solidFill>
                <a:latin typeface="돋움"/>
                <a:ea typeface="돋움"/>
              </a:rPr>
              <a:t>. </a:t>
            </a:r>
            <a:r>
              <a:rPr lang="ko-KR" altLang="en-US" sz="1200" spc="100" smtClean="0">
                <a:solidFill>
                  <a:schemeClr val="dk1"/>
                </a:solidFill>
                <a:latin typeface="돋움"/>
                <a:ea typeface="돋움"/>
              </a:rPr>
              <a:t>구글을 이용해서 해당 기업을 공부해야 합니다</a:t>
            </a:r>
            <a:r>
              <a:rPr lang="en-US" altLang="ko-KR" sz="1200" spc="100" dirty="0" smtClean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lang="ko-KR" altLang="en-US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86142" y="2606793"/>
            <a:ext cx="5485714" cy="3386046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i="0" u="none" strike="noStrike" kern="1200" cap="none" normalizeH="0" baseline="0" dirty="0">
                <a:solidFill>
                  <a:srgbClr val="000000"/>
                </a:solidFill>
                <a:latin typeface="맑은 고딕"/>
                <a:ea typeface="맑은 고딕"/>
              </a:rPr>
              <a:t>2.6</a:t>
            </a:r>
            <a:r>
              <a:rPr kumimoji="0" lang="ko-KR" altLang="en-US" sz="1800" i="0" u="none" strike="noStrike" kern="1200" cap="none" normalizeH="0" baseline="0">
                <a:solidFill>
                  <a:srgbClr val="000000"/>
                </a:solidFill>
                <a:latin typeface="맑은 고딕"/>
                <a:ea typeface="맑은 고딕"/>
              </a:rPr>
              <a:t> 데이터 </a:t>
            </a:r>
            <a:r>
              <a:rPr kumimoji="0" lang="ko-KR" altLang="en-US" sz="1800" i="0" u="none" strike="noStrike" kern="1200" cap="none" normalizeH="0" baseline="0" smtClean="0">
                <a:solidFill>
                  <a:srgbClr val="000000"/>
                </a:solidFill>
                <a:latin typeface="맑은 고딕"/>
                <a:ea typeface="맑은 고딕"/>
              </a:rPr>
              <a:t>분석 </a:t>
            </a:r>
            <a:r>
              <a:rPr kumimoji="0" lang="en-US" altLang="ko-KR" sz="1800" i="0" u="none" strike="noStrike" kern="1200" cap="none" normalizeH="0" baseline="0" dirty="0" smtClean="0">
                <a:solidFill>
                  <a:srgbClr val="000000"/>
                </a:solidFill>
                <a:latin typeface="맑은 고딕"/>
                <a:ea typeface="맑은 고딕"/>
              </a:rPr>
              <a:t>– </a:t>
            </a:r>
            <a:r>
              <a:rPr kumimoji="0" lang="ko-KR" altLang="en-US" sz="1800" i="0" u="none" strike="noStrike" kern="1200" cap="none" normalizeH="0" baseline="0" smtClean="0">
                <a:solidFill>
                  <a:srgbClr val="000000"/>
                </a:solidFill>
                <a:latin typeface="맑은 고딕"/>
                <a:ea typeface="맑은 고딕"/>
              </a:rPr>
              <a:t>신대륙 발견</a:t>
            </a:r>
            <a:endParaRPr kumimoji="0" lang="ko-KR" altLang="en-US" sz="1800" i="0" u="none" strike="noStrike" kern="1200" cap="none" normalizeH="0" baseline="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3588311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lvl="0" indent="0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i="0" u="none" strike="noStrike" kern="1200" cap="none" spc="0" normalizeH="0" baseline="0" dirty="0">
                <a:solidFill>
                  <a:schemeClr val="dk1"/>
                </a:solidFill>
                <a:latin typeface="맑은 고딕"/>
                <a:ea typeface="맑은 고딕"/>
              </a:rPr>
              <a:t>1.</a:t>
            </a:r>
            <a:r>
              <a:rPr kumimoji="0" lang="ko-KR" altLang="en-US" sz="1800" i="0" u="none" strike="noStrike" kern="1200" cap="none" spc="0" normalizeH="0" baseline="0">
                <a:solidFill>
                  <a:schemeClr val="dk1"/>
                </a:solidFill>
                <a:latin typeface="맑은 고딕"/>
                <a:ea typeface="맑은 고딕"/>
              </a:rPr>
              <a:t> </a:t>
            </a:r>
            <a:r>
              <a:rPr kumimoji="0" lang="ko-KR" altLang="en-US" sz="1800" i="0" u="none" strike="noStrike" kern="1200" cap="none" spc="0" normalizeH="0" baseline="0" smtClean="0">
                <a:solidFill>
                  <a:schemeClr val="dk1"/>
                </a:solidFill>
                <a:latin typeface="맑은 고딕"/>
                <a:ea typeface="맑은 고딕"/>
              </a:rPr>
              <a:t>주식 투자 기본 </a:t>
            </a:r>
            <a:r>
              <a:rPr kumimoji="0" lang="en-US" altLang="ko-KR" sz="1800" i="0" u="none" strike="noStrike" kern="1200" cap="none" spc="0" normalizeH="0" baseline="0" dirty="0" smtClean="0">
                <a:solidFill>
                  <a:schemeClr val="dk1"/>
                </a:solidFill>
                <a:latin typeface="맑은 고딕"/>
                <a:ea typeface="맑은 고딕"/>
              </a:rPr>
              <a:t>- </a:t>
            </a:r>
            <a:r>
              <a:rPr kumimoji="0" lang="ko-KR" altLang="en-US" sz="1800" i="0" u="none" strike="noStrike" kern="1200" cap="none" spc="0" normalizeH="0" baseline="0" smtClean="0">
                <a:solidFill>
                  <a:schemeClr val="dk1"/>
                </a:solidFill>
                <a:latin typeface="맑은 고딕"/>
                <a:ea typeface="맑은 고딕"/>
              </a:rPr>
              <a:t>쌀사비파</a:t>
            </a:r>
            <a:endParaRPr kumimoji="0" lang="ko-KR" altLang="en-US" sz="1800" i="0" u="none" strike="noStrike" kern="1200" cap="none" spc="0" normalizeH="0" baseline="0">
              <a:solidFill>
                <a:schemeClr val="dk1"/>
              </a:solidFill>
              <a:latin typeface="맑은 고딕"/>
              <a:ea typeface="맑은 고딕"/>
            </a:endParaRPr>
          </a:p>
        </p:txBody>
      </p:sp>
      <p:sp>
        <p:nvSpPr>
          <p:cNvPr id="17" name="TextBox 13"/>
          <p:cNvSpPr txBox="1"/>
          <p:nvPr/>
        </p:nvSpPr>
        <p:spPr>
          <a:xfrm>
            <a:off x="234506" y="1042394"/>
            <a:ext cx="6388985" cy="8568541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normalizeH="0" baseline="0" dirty="0">
                <a:solidFill>
                  <a:schemeClr val="dk1"/>
                </a:solidFill>
                <a:latin typeface="돋움"/>
                <a:ea typeface="돋움"/>
              </a:rPr>
              <a:t>“</a:t>
            </a:r>
            <a:r>
              <a:rPr kumimoji="0" lang="ko-KR" altLang="en-US" sz="1200" b="0" i="0" u="none" strike="noStrike" kern="1200" cap="none" normalizeH="0" baseline="0">
                <a:solidFill>
                  <a:schemeClr val="dk1"/>
                </a:solidFill>
                <a:latin typeface="돋움"/>
                <a:ea typeface="돋움"/>
              </a:rPr>
              <a:t>좋은 회사의 주식을 싸게 사서 비싸게 팔아라</a:t>
            </a:r>
            <a:r>
              <a:rPr kumimoji="0" lang="en-US" altLang="ko-KR" sz="1200" b="0" i="0" u="none" strike="noStrike" kern="1200" cap="none" normalizeH="0" baseline="0" dirty="0">
                <a:solidFill>
                  <a:schemeClr val="dk1"/>
                </a:solidFill>
                <a:latin typeface="돋움"/>
                <a:ea typeface="돋움"/>
              </a:rPr>
              <a:t>~”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normalizeH="0" baseline="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normalizeH="0" baseline="0" dirty="0">
                <a:solidFill>
                  <a:schemeClr val="dk1"/>
                </a:solidFill>
                <a:latin typeface="돋움"/>
                <a:ea typeface="돋움"/>
              </a:rPr>
              <a:t>누구나 아는 주식 투자의 기본 원리입니다</a:t>
            </a:r>
            <a:r>
              <a:rPr kumimoji="0" lang="en-US" altLang="ko-KR" sz="1200" b="0" i="0" u="none" strike="noStrike" kern="1200" cap="none" normalizeH="0" baseline="0" dirty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kumimoji="0" lang="ko-KR" altLang="en-US" sz="1200" b="0" i="0" u="none" strike="noStrike" kern="1200" cap="none" normalizeH="0" baseline="0">
                <a:solidFill>
                  <a:schemeClr val="dk1"/>
                </a:solidFill>
                <a:latin typeface="돋움"/>
                <a:ea typeface="돋움"/>
              </a:rPr>
              <a:t> </a:t>
            </a:r>
            <a:r>
              <a:rPr lang="ko-KR" altLang="en-US" sz="1200" smtClean="0">
                <a:solidFill>
                  <a:schemeClr val="dk1"/>
                </a:solidFill>
                <a:latin typeface="돋움"/>
                <a:ea typeface="돋움"/>
              </a:rPr>
              <a:t>줄여서 </a:t>
            </a:r>
            <a:r>
              <a:rPr lang="en-US" altLang="ko-KR" sz="1200" dirty="0" smtClean="0">
                <a:solidFill>
                  <a:schemeClr val="dk1"/>
                </a:solidFill>
                <a:latin typeface="돋움"/>
                <a:ea typeface="돋움"/>
              </a:rPr>
              <a:t>‘</a:t>
            </a:r>
            <a:r>
              <a:rPr lang="ko-KR" altLang="en-US" sz="1200" smtClean="0">
                <a:solidFill>
                  <a:schemeClr val="dk1"/>
                </a:solidFill>
                <a:latin typeface="돋움"/>
                <a:ea typeface="돋움"/>
              </a:rPr>
              <a:t>쌀사비파</a:t>
            </a:r>
            <a:r>
              <a:rPr lang="en-US" altLang="ko-KR" sz="1200" dirty="0" smtClean="0">
                <a:solidFill>
                  <a:schemeClr val="dk1"/>
                </a:solidFill>
                <a:latin typeface="돋움"/>
                <a:ea typeface="돋움"/>
              </a:rPr>
              <a:t>”</a:t>
            </a:r>
            <a:r>
              <a:rPr lang="ko-KR" altLang="en-US" sz="1200" smtClean="0">
                <a:solidFill>
                  <a:schemeClr val="dk1"/>
                </a:solidFill>
                <a:latin typeface="돋움"/>
                <a:ea typeface="돋움"/>
              </a:rPr>
              <a:t>라고도 합니다</a:t>
            </a:r>
            <a:r>
              <a:rPr lang="en-US" altLang="ko-KR" sz="1200" dirty="0" smtClean="0">
                <a:solidFill>
                  <a:schemeClr val="dk1"/>
                </a:solidFill>
                <a:latin typeface="돋움"/>
                <a:ea typeface="돋움"/>
              </a:rPr>
              <a:t>. </a:t>
            </a:r>
            <a:r>
              <a:rPr kumimoji="0" lang="ko-KR" altLang="en-US" sz="1200" b="0" i="0" u="none" strike="noStrike" kern="1200" cap="none" normalizeH="0" baseline="0" smtClean="0">
                <a:solidFill>
                  <a:schemeClr val="dk1"/>
                </a:solidFill>
                <a:latin typeface="돋움"/>
                <a:ea typeface="돋움"/>
              </a:rPr>
              <a:t>그러나 </a:t>
            </a:r>
            <a:r>
              <a:rPr kumimoji="0" lang="ko-KR" altLang="en-US" sz="1200" b="0" i="0" u="none" strike="noStrike" kern="1200" cap="none" normalizeH="0" baseline="0">
                <a:solidFill>
                  <a:schemeClr val="dk1"/>
                </a:solidFill>
                <a:latin typeface="돋움"/>
                <a:ea typeface="돋움"/>
              </a:rPr>
              <a:t>실전에서는 대부분 실패합니다</a:t>
            </a:r>
            <a:r>
              <a:rPr kumimoji="0" lang="en-US" altLang="ko-KR" sz="1200" b="0" i="0" u="none" strike="noStrike" kern="1200" cap="none" normalizeH="0" baseline="0" dirty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kumimoji="0" lang="ko-KR" altLang="en-US" sz="1200" b="0" i="0" u="none" strike="noStrike" kern="1200" cap="none" normalizeH="0" baseline="0">
                <a:solidFill>
                  <a:schemeClr val="dk1"/>
                </a:solidFill>
                <a:latin typeface="돋움"/>
                <a:ea typeface="돋움"/>
              </a:rPr>
              <a:t> 왜 그럴까요</a:t>
            </a:r>
            <a:r>
              <a:rPr kumimoji="0" lang="en-US" altLang="ko-KR" sz="1200" b="0" i="0" u="none" strike="noStrike" kern="1200" cap="none" normalizeH="0" baseline="0" dirty="0">
                <a:solidFill>
                  <a:schemeClr val="dk1"/>
                </a:solidFill>
                <a:latin typeface="돋움"/>
                <a:ea typeface="돋움"/>
              </a:rPr>
              <a:t>?</a:t>
            </a:r>
            <a:r>
              <a:rPr kumimoji="0" lang="ko-KR" altLang="en-US" sz="1200" b="0" i="0" u="none" strike="noStrike" kern="1200" cap="none" normalizeH="0" baseline="0">
                <a:solidFill>
                  <a:schemeClr val="dk1"/>
                </a:solidFill>
                <a:latin typeface="돋움"/>
                <a:ea typeface="돋움"/>
              </a:rPr>
              <a:t> 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normalizeH="0" baseline="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normalizeH="0" baseline="0" dirty="0">
                <a:solidFill>
                  <a:schemeClr val="dk1"/>
                </a:solidFill>
                <a:latin typeface="돋움"/>
                <a:ea typeface="돋움"/>
              </a:rPr>
              <a:t>첫째</a:t>
            </a:r>
            <a:r>
              <a:rPr kumimoji="0" lang="en-US" altLang="ko-KR" sz="1200" b="0" i="0" u="none" strike="noStrike" kern="1200" cap="none" normalizeH="0" baseline="0" dirty="0">
                <a:solidFill>
                  <a:schemeClr val="dk1"/>
                </a:solidFill>
                <a:latin typeface="돋움"/>
                <a:ea typeface="돋움"/>
              </a:rPr>
              <a:t>,</a:t>
            </a:r>
            <a:r>
              <a:rPr kumimoji="0" lang="ko-KR" altLang="en-US" sz="1200" b="0" i="0" u="none" strike="noStrike" kern="1200" cap="none" normalizeH="0" baseline="0">
                <a:solidFill>
                  <a:schemeClr val="dk1"/>
                </a:solidFill>
                <a:latin typeface="돋움"/>
                <a:ea typeface="돋움"/>
              </a:rPr>
              <a:t> 좋은 회사를 고르기가 어렵기 때문입니다</a:t>
            </a:r>
            <a:r>
              <a:rPr kumimoji="0" lang="en-US" altLang="ko-KR" sz="1200" b="0" i="0" u="none" strike="noStrike" kern="1200" cap="none" normalizeH="0" baseline="0" dirty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kumimoji="0" lang="ko-KR" altLang="en-US" sz="1200" b="0" i="0" u="none" strike="noStrike" kern="1200" cap="none" normalizeH="0" baseline="0">
                <a:solidFill>
                  <a:schemeClr val="dk1"/>
                </a:solidFill>
                <a:latin typeface="돋움"/>
                <a:ea typeface="돋움"/>
              </a:rPr>
              <a:t> 더군다나 직장인이 퇴근 후에 매크로를 공부하고 유망한 산업에서 미래에 </a:t>
            </a:r>
            <a:r>
              <a:rPr kumimoji="0" lang="en-US" altLang="ko-KR" sz="1200" b="0" i="0" u="none" strike="noStrike" kern="1200" cap="none" normalizeH="0" baseline="0" dirty="0">
                <a:solidFill>
                  <a:schemeClr val="dk1"/>
                </a:solidFill>
                <a:latin typeface="돋움"/>
                <a:ea typeface="돋움"/>
              </a:rPr>
              <a:t>1</a:t>
            </a:r>
            <a:r>
              <a:rPr kumimoji="0" lang="ko-KR" altLang="en-US" sz="1200" b="0" i="0" u="none" strike="noStrike" kern="1200" cap="none" normalizeH="0" baseline="0">
                <a:solidFill>
                  <a:schemeClr val="dk1"/>
                </a:solidFill>
                <a:latin typeface="돋움"/>
                <a:ea typeface="돋움"/>
              </a:rPr>
              <a:t>등할 기업을 찾기란 짚더미에서 바늘 찾기입니다</a:t>
            </a:r>
            <a:r>
              <a:rPr kumimoji="0" lang="en-US" altLang="ko-KR" sz="1200" b="0" i="0" u="none" strike="noStrike" kern="1200" cap="none" normalizeH="0" baseline="0" dirty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normalizeH="0" baseline="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normalizeH="0" baseline="0" dirty="0">
                <a:solidFill>
                  <a:schemeClr val="dk1"/>
                </a:solidFill>
                <a:latin typeface="돋움"/>
                <a:ea typeface="돋움"/>
              </a:rPr>
              <a:t>둘째</a:t>
            </a:r>
            <a:r>
              <a:rPr kumimoji="0" lang="en-US" altLang="ko-KR" sz="1200" b="0" i="0" u="none" strike="noStrike" kern="1200" cap="none" normalizeH="0" baseline="0" dirty="0">
                <a:solidFill>
                  <a:schemeClr val="dk1"/>
                </a:solidFill>
                <a:latin typeface="돋움"/>
                <a:ea typeface="돋움"/>
              </a:rPr>
              <a:t>,</a:t>
            </a:r>
            <a:r>
              <a:rPr kumimoji="0" lang="ko-KR" altLang="en-US" sz="1200" b="0" i="0" u="none" strike="noStrike" kern="1200" cap="none" normalizeH="0" baseline="0">
                <a:solidFill>
                  <a:schemeClr val="dk1"/>
                </a:solidFill>
                <a:latin typeface="돋움"/>
                <a:ea typeface="돋움"/>
              </a:rPr>
              <a:t> 싼 가격이 얼마이고 비싼 가격이 얼마인지 모르기 때문입니다</a:t>
            </a:r>
            <a:r>
              <a:rPr kumimoji="0" lang="en-US" altLang="ko-KR" sz="1200" b="0" i="0" u="none" strike="noStrike" kern="1200" cap="none" normalizeH="0" baseline="0" dirty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kumimoji="0" lang="ko-KR" altLang="en-US" sz="1200" b="0" i="0" u="none" strike="noStrike" kern="1200" cap="none" normalizeH="0" baseline="0">
                <a:solidFill>
                  <a:schemeClr val="dk1"/>
                </a:solidFill>
                <a:latin typeface="돋움"/>
                <a:ea typeface="돋움"/>
              </a:rPr>
              <a:t> 설사 유망한 기업을 찾았다고 해도 현재 가격이 싼 가격인지 비싼 가격인지 평가할 방법도 없습니다</a:t>
            </a:r>
            <a:r>
              <a:rPr kumimoji="0" lang="en-US" altLang="ko-KR" sz="1200" b="0" i="0" u="none" strike="noStrike" kern="1200" cap="none" normalizeH="0" baseline="0" dirty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normalizeH="0" baseline="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normalizeH="0" baseline="0" dirty="0">
                <a:solidFill>
                  <a:schemeClr val="dk1"/>
                </a:solidFill>
                <a:latin typeface="돋움"/>
                <a:ea typeface="돋움"/>
              </a:rPr>
              <a:t>하지만 실망하지 마세요</a:t>
            </a:r>
            <a:r>
              <a:rPr kumimoji="0" lang="en-US" altLang="ko-KR" sz="1200" b="0" i="0" u="none" strike="noStrike" kern="1200" cap="none" normalizeH="0" baseline="0" dirty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kumimoji="0" lang="ko-KR" altLang="en-US" sz="1200" b="0" i="0" u="none" strike="noStrike" kern="1200" cap="none" normalizeH="0" baseline="0">
                <a:solidFill>
                  <a:schemeClr val="dk1"/>
                </a:solidFill>
                <a:latin typeface="돋움"/>
                <a:ea typeface="돋움"/>
              </a:rPr>
              <a:t> 우리같은 평범한 직장인도 좋은 회사를 싸게 사서 비싸게 팔 수 있는 방법이 있습니다</a:t>
            </a:r>
            <a:r>
              <a:rPr kumimoji="0" lang="en-US" altLang="ko-KR" sz="1200" b="0" i="0" u="none" strike="noStrike" kern="1200" cap="none" normalizeH="0" baseline="0" dirty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normalizeH="0" baseline="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normalizeH="0" baseline="0" dirty="0">
                <a:solidFill>
                  <a:schemeClr val="dk1"/>
                </a:solidFill>
                <a:latin typeface="돋움"/>
                <a:ea typeface="돋움"/>
              </a:rPr>
              <a:t>바로 </a:t>
            </a:r>
            <a:r>
              <a:rPr kumimoji="0" lang="en-US" altLang="ko-KR" sz="1200" b="0" i="0" u="none" strike="noStrike" kern="1200" cap="none" normalizeH="0" baseline="0" dirty="0">
                <a:solidFill>
                  <a:schemeClr val="dk1"/>
                </a:solidFill>
                <a:latin typeface="돋움"/>
                <a:ea typeface="돋움"/>
              </a:rPr>
              <a:t>“</a:t>
            </a:r>
            <a:r>
              <a:rPr kumimoji="0" lang="ko-KR" altLang="en-US" sz="1200" b="0" i="0" u="none" strike="noStrike" kern="1200" cap="none" normalizeH="0" baseline="0">
                <a:solidFill>
                  <a:schemeClr val="dk1"/>
                </a:solidFill>
                <a:latin typeface="돋움"/>
                <a:ea typeface="돋움"/>
              </a:rPr>
              <a:t>배당 가치 투자법</a:t>
            </a:r>
            <a:r>
              <a:rPr kumimoji="0" lang="en-US" altLang="ko-KR" sz="1200" b="0" i="0" u="none" strike="noStrike" kern="1200" cap="none" normalizeH="0" baseline="0" dirty="0">
                <a:solidFill>
                  <a:schemeClr val="dk1"/>
                </a:solidFill>
                <a:latin typeface="돋움"/>
                <a:ea typeface="돋움"/>
              </a:rPr>
              <a:t>”</a:t>
            </a:r>
            <a:r>
              <a:rPr kumimoji="0" lang="ko-KR" altLang="en-US" sz="1200" b="0" i="0" u="none" strike="noStrike" kern="1200" cap="none" normalizeH="0" baseline="0">
                <a:solidFill>
                  <a:schemeClr val="dk1"/>
                </a:solidFill>
                <a:latin typeface="돋움"/>
                <a:ea typeface="돋움"/>
              </a:rPr>
              <a:t>입니다</a:t>
            </a:r>
            <a:r>
              <a:rPr kumimoji="0" lang="en-US" altLang="ko-KR" sz="1200" b="0" i="0" u="none" strike="noStrike" kern="1200" cap="none" normalizeH="0" baseline="0" dirty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normalizeH="0" baseline="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normalizeH="0" baseline="0" dirty="0">
                <a:solidFill>
                  <a:schemeClr val="dk1"/>
                </a:solidFill>
                <a:latin typeface="돋움"/>
                <a:ea typeface="돋움"/>
              </a:rPr>
              <a:t>주식 시장의 원조라고 할 수 있는 미국에서는 이미 배당 가치 투자가 지수 투자보다 수익률이 높다는 것은 이미 증명되었습니다</a:t>
            </a:r>
            <a:r>
              <a:rPr kumimoji="0" lang="en-US" altLang="ko-KR" sz="1200" b="0" i="0" u="none" strike="noStrike" kern="1200" cap="none" normalizeH="0" baseline="0" dirty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normalizeH="0" baseline="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normalizeH="0" baseline="0" dirty="0">
                <a:solidFill>
                  <a:schemeClr val="dk1"/>
                </a:solidFill>
                <a:latin typeface="돋움"/>
                <a:ea typeface="돋움"/>
              </a:rPr>
              <a:t>파란 선은 </a:t>
            </a:r>
            <a:r>
              <a:rPr kumimoji="0" lang="en-US" altLang="ko-KR" sz="1200" b="0" i="0" u="none" strike="noStrike" kern="1200" cap="none" normalizeH="0" baseline="0" dirty="0">
                <a:solidFill>
                  <a:schemeClr val="dk1"/>
                </a:solidFill>
                <a:latin typeface="돋움"/>
                <a:ea typeface="돋움"/>
              </a:rPr>
              <a:t>Dividend Aristocrats,</a:t>
            </a:r>
            <a:r>
              <a:rPr kumimoji="0" lang="ko-KR" altLang="en-US" sz="1200" b="0" i="0" u="none" strike="noStrike" kern="1200" cap="none" normalizeH="0" baseline="0">
                <a:solidFill>
                  <a:schemeClr val="dk1"/>
                </a:solidFill>
                <a:latin typeface="돋움"/>
                <a:ea typeface="돋움"/>
              </a:rPr>
              <a:t> 한국말로 번역하면 배당 귀족주이고 빨간 선은 미국의 대표 지수인 </a:t>
            </a:r>
            <a:r>
              <a:rPr kumimoji="0" lang="en-US" altLang="ko-KR" sz="1200" b="0" i="0" u="none" strike="noStrike" kern="1200" cap="none" normalizeH="0" baseline="0" dirty="0">
                <a:solidFill>
                  <a:schemeClr val="dk1"/>
                </a:solidFill>
                <a:latin typeface="돋움"/>
                <a:ea typeface="돋움"/>
              </a:rPr>
              <a:t>S&amp;P 500</a:t>
            </a:r>
            <a:r>
              <a:rPr kumimoji="0" lang="ko-KR" altLang="en-US" sz="1200" b="0" i="0" u="none" strike="noStrike" kern="1200" cap="none" normalizeH="0" baseline="0">
                <a:solidFill>
                  <a:schemeClr val="dk1"/>
                </a:solidFill>
                <a:latin typeface="돋움"/>
                <a:ea typeface="돋움"/>
              </a:rPr>
              <a:t> 수익률입니다</a:t>
            </a:r>
            <a:r>
              <a:rPr kumimoji="0" lang="en-US" altLang="ko-KR" sz="1200" b="0" i="0" u="none" strike="noStrike" kern="1200" cap="none" normalizeH="0" baseline="0" dirty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normalizeH="0" baseline="0" dirty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normalizeH="0" baseline="0" dirty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normalizeH="0" baseline="0" dirty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normalizeH="0" baseline="0" dirty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normalizeH="0" baseline="0" dirty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normalizeH="0" baseline="0" dirty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normalizeH="0" baseline="0" dirty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normalizeH="0" baseline="0" dirty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normalizeH="0" baseline="0" dirty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normalizeH="0" baseline="0" dirty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normalizeH="0" baseline="0" dirty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normalizeH="0" baseline="0" dirty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normalizeH="0" baseline="0" dirty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normalizeH="0" baseline="0" dirty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normalizeH="0" baseline="0" dirty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normalizeH="0" baseline="0" dirty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normalizeH="0" baseline="0" dirty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normalizeH="0" baseline="0" dirty="0">
              <a:solidFill>
                <a:srgbClr val="404040"/>
              </a:solidFill>
              <a:latin typeface="돋움"/>
              <a:ea typeface="돋움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09466" y="7564005"/>
            <a:ext cx="6439068" cy="1991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5732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8558781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lvl="0" algn="just">
              <a:lnSpc>
                <a:spcPct val="150000"/>
              </a:lnSpc>
              <a:defRPr/>
            </a:pPr>
            <a:r>
              <a:rPr lang="ko-KR" altLang="en-US" sz="1200" spc="100" dirty="0" smtClean="0">
                <a:solidFill>
                  <a:schemeClr val="dk1"/>
                </a:solidFill>
                <a:latin typeface="돋움"/>
                <a:ea typeface="돋움"/>
              </a:rPr>
              <a:t>매수 </a:t>
            </a:r>
            <a:r>
              <a:rPr lang="ko-KR" altLang="en-US" sz="1200" spc="100" dirty="0">
                <a:solidFill>
                  <a:schemeClr val="dk1"/>
                </a:solidFill>
                <a:latin typeface="돋움"/>
                <a:ea typeface="돋움"/>
              </a:rPr>
              <a:t>점수가 </a:t>
            </a:r>
            <a:r>
              <a:rPr lang="en-US" altLang="ko-KR" sz="1200" spc="100" dirty="0">
                <a:solidFill>
                  <a:schemeClr val="dk1"/>
                </a:solidFill>
                <a:latin typeface="돋움"/>
                <a:ea typeface="돋움"/>
              </a:rPr>
              <a:t>-1</a:t>
            </a: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인 주식도 있습니다</a:t>
            </a:r>
            <a:r>
              <a:rPr lang="en-US" altLang="ko-KR" sz="1200" spc="100" dirty="0">
                <a:solidFill>
                  <a:schemeClr val="dk1"/>
                </a:solidFill>
                <a:latin typeface="돋움"/>
                <a:ea typeface="돋움"/>
              </a:rPr>
              <a:t>. </a:t>
            </a: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티커는 </a:t>
            </a:r>
            <a:r>
              <a:rPr lang="en-US" altLang="ko-KR" sz="1200" spc="100" dirty="0">
                <a:solidFill>
                  <a:schemeClr val="dk1"/>
                </a:solidFill>
                <a:latin typeface="돋움"/>
                <a:ea typeface="돋움"/>
              </a:rPr>
              <a:t>“KO” </a:t>
            </a:r>
            <a:r>
              <a:rPr lang="ko-KR" altLang="en-US" sz="1200" spc="100" smtClean="0">
                <a:solidFill>
                  <a:schemeClr val="dk1"/>
                </a:solidFill>
                <a:latin typeface="돋움"/>
                <a:ea typeface="돋움"/>
              </a:rPr>
              <a:t>워런 버핏이 사랑하는 코카콜라입니다</a:t>
            </a:r>
            <a:r>
              <a:rPr lang="en-US" altLang="ko-KR" sz="1200" spc="100" dirty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 </a:t>
            </a:r>
            <a:endParaRPr lang="en-US" altLang="ko-KR" sz="1200" spc="100" dirty="0" smtClean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spc="100" dirty="0" smtClean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spc="100" dirty="0" smtClean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spc="100" dirty="0" smtClean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spc="100" dirty="0" smtClean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spc="100" dirty="0" smtClean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spc="100" dirty="0" smtClean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spc="100" dirty="0" smtClean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r>
              <a:rPr lang="ko-KR" altLang="en-US" sz="1200" spc="100" dirty="0" smtClean="0">
                <a:solidFill>
                  <a:schemeClr val="dk1"/>
                </a:solidFill>
                <a:latin typeface="돋움"/>
                <a:ea typeface="돋움"/>
              </a:rPr>
              <a:t>절대 </a:t>
            </a:r>
            <a:r>
              <a:rPr lang="ko-KR" altLang="en-US" sz="1200" spc="100" dirty="0">
                <a:solidFill>
                  <a:schemeClr val="dk1"/>
                </a:solidFill>
                <a:latin typeface="돋움"/>
                <a:ea typeface="돋움"/>
              </a:rPr>
              <a:t>사면 안 되겠죠</a:t>
            </a:r>
            <a:r>
              <a:rPr lang="en-US" altLang="ko-KR" sz="1200" spc="100" dirty="0" smtClean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lang="ko-KR" altLang="en-US" sz="1200" spc="100" smtClean="0">
                <a:solidFill>
                  <a:schemeClr val="dk1"/>
                </a:solidFill>
                <a:latin typeface="돋움"/>
                <a:ea typeface="돋움"/>
              </a:rPr>
              <a:t>아무리 훌륭한 회사도 비싸게 사면 의미없습니다</a:t>
            </a:r>
            <a:r>
              <a:rPr lang="en-US" altLang="ko-KR" sz="1200" spc="100" dirty="0" smtClean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lang="ko-KR" altLang="en-US" sz="1200" spc="100" smtClean="0">
                <a:solidFill>
                  <a:schemeClr val="dk1"/>
                </a:solidFill>
                <a:latin typeface="돋움"/>
                <a:ea typeface="돋움"/>
              </a:rPr>
              <a:t>혹시 </a:t>
            </a:r>
            <a:r>
              <a:rPr lang="ko-KR" altLang="en-US" sz="1200" spc="100" dirty="0">
                <a:solidFill>
                  <a:schemeClr val="dk1"/>
                </a:solidFill>
                <a:latin typeface="돋움"/>
                <a:ea typeface="돋움"/>
              </a:rPr>
              <a:t>보유 중이고 수익구간이라면 매도를 고려해야 할 시점입니다</a:t>
            </a:r>
            <a:r>
              <a:rPr lang="en-US" altLang="ko-KR" sz="1200" spc="100" dirty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86142" y="1833600"/>
            <a:ext cx="5485714" cy="337872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i="0" u="none" strike="noStrike" kern="1200" cap="none" normalizeH="0" baseline="0" dirty="0" smtClean="0">
                <a:solidFill>
                  <a:srgbClr val="000000"/>
                </a:solidFill>
                <a:latin typeface="맑은 고딕"/>
                <a:ea typeface="맑은 고딕"/>
              </a:rPr>
              <a:t>2.6</a:t>
            </a:r>
            <a:r>
              <a:rPr kumimoji="0" lang="ko-KR" altLang="en-US" sz="1800" i="0" u="none" strike="noStrike" kern="1200" cap="none" normalizeH="0" baseline="0" smtClean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kumimoji="0" lang="ko-KR" altLang="en-US" sz="1800" i="0" u="none" strike="noStrike" kern="1200" cap="none" normalizeH="0" baseline="0">
                <a:solidFill>
                  <a:srgbClr val="000000"/>
                </a:solidFill>
                <a:latin typeface="맑은 고딕"/>
                <a:ea typeface="맑은 고딕"/>
              </a:rPr>
              <a:t>데이터 </a:t>
            </a:r>
            <a:r>
              <a:rPr lang="ko-KR" altLang="en-US" smtClean="0">
                <a:solidFill>
                  <a:srgbClr val="000000"/>
                </a:solidFill>
                <a:latin typeface="맑은 고딕"/>
                <a:ea typeface="맑은 고딕"/>
              </a:rPr>
              <a:t>분석</a:t>
            </a:r>
            <a:endParaRPr kumimoji="0" lang="ko-KR" altLang="en-US" sz="1800" i="0" u="none" strike="noStrike" kern="1200" cap="none" normalizeH="0" baseline="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8325317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857343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200" b="1" spc="100" dirty="0">
                <a:solidFill>
                  <a:srgbClr val="FF0000"/>
                </a:solidFill>
                <a:latin typeface="돋움"/>
                <a:ea typeface="돋움"/>
              </a:rPr>
              <a:t>이제 </a:t>
            </a:r>
            <a:r>
              <a:rPr lang="en-US" altLang="ko-KR" sz="1200" b="1" spc="100" dirty="0" err="1">
                <a:solidFill>
                  <a:srgbClr val="FF0000"/>
                </a:solidFill>
                <a:latin typeface="돋움"/>
                <a:ea typeface="돋움"/>
              </a:rPr>
              <a:t>배당귀족주</a:t>
            </a:r>
            <a:r>
              <a:rPr lang="en-US" altLang="ko-KR" sz="1200" b="1" spc="100" dirty="0">
                <a:solidFill>
                  <a:srgbClr val="FF0000"/>
                </a:solidFill>
                <a:latin typeface="돋움"/>
                <a:ea typeface="돋움"/>
              </a:rPr>
              <a:t> </a:t>
            </a:r>
            <a:r>
              <a:rPr lang="en-US" altLang="ko-KR" sz="1200" b="1" spc="100" dirty="0" err="1">
                <a:solidFill>
                  <a:srgbClr val="FF0000"/>
                </a:solidFill>
                <a:latin typeface="돋움"/>
                <a:ea typeface="돋움"/>
              </a:rPr>
              <a:t>리스트</a:t>
            </a:r>
            <a:r>
              <a:rPr lang="en-US" altLang="ko-KR" sz="1200" b="1" spc="100" dirty="0">
                <a:solidFill>
                  <a:srgbClr val="FF0000"/>
                </a:solidFill>
                <a:latin typeface="돋움"/>
                <a:ea typeface="돋움"/>
              </a:rPr>
              <a:t> </a:t>
            </a:r>
            <a:r>
              <a:rPr lang="en-US" altLang="ko-KR" sz="1200" b="1" spc="100" dirty="0" err="1">
                <a:solidFill>
                  <a:srgbClr val="FF0000"/>
                </a:solidFill>
                <a:latin typeface="돋움"/>
                <a:ea typeface="돋움"/>
              </a:rPr>
              <a:t>전체에</a:t>
            </a:r>
            <a:r>
              <a:rPr lang="en-US" altLang="ko-KR" sz="1200" b="1" spc="100" dirty="0">
                <a:solidFill>
                  <a:srgbClr val="FF0000"/>
                </a:solidFill>
                <a:latin typeface="돋움"/>
                <a:ea typeface="돋움"/>
              </a:rPr>
              <a:t> </a:t>
            </a:r>
            <a:r>
              <a:rPr lang="en-US" altLang="ko-KR" sz="1200" b="1" spc="100" dirty="0" err="1">
                <a:solidFill>
                  <a:srgbClr val="FF0000"/>
                </a:solidFill>
                <a:latin typeface="돋움"/>
                <a:ea typeface="돋움"/>
              </a:rPr>
              <a:t>대해서</a:t>
            </a:r>
            <a:r>
              <a:rPr lang="en-US" altLang="ko-KR" sz="1200" b="1" spc="100" dirty="0">
                <a:solidFill>
                  <a:srgbClr val="FF0000"/>
                </a:solidFill>
                <a:latin typeface="돋움"/>
                <a:ea typeface="돋움"/>
              </a:rPr>
              <a:t> </a:t>
            </a:r>
            <a:r>
              <a:rPr lang="en-US" altLang="ko-KR" sz="1200" b="1" spc="100" dirty="0" err="1">
                <a:solidFill>
                  <a:srgbClr val="FF0000"/>
                </a:solidFill>
                <a:latin typeface="돋움"/>
                <a:ea typeface="돋움"/>
              </a:rPr>
              <a:t>매수</a:t>
            </a:r>
            <a:r>
              <a:rPr lang="en-US" altLang="ko-KR" sz="1200" b="1" spc="100" dirty="0">
                <a:solidFill>
                  <a:srgbClr val="FF0000"/>
                </a:solidFill>
                <a:latin typeface="돋움"/>
                <a:ea typeface="돋움"/>
              </a:rPr>
              <a:t> </a:t>
            </a:r>
            <a:r>
              <a:rPr lang="en-US" altLang="ko-KR" sz="1200" b="1" spc="100" dirty="0" err="1" smtClean="0">
                <a:solidFill>
                  <a:srgbClr val="FF0000"/>
                </a:solidFill>
                <a:latin typeface="돋움"/>
                <a:ea typeface="돋움"/>
              </a:rPr>
              <a:t>점수를</a:t>
            </a:r>
            <a:r>
              <a:rPr lang="en-US" altLang="ko-KR" sz="1200" b="1" spc="100" dirty="0" smtClean="0">
                <a:solidFill>
                  <a:srgbClr val="FF0000"/>
                </a:solidFill>
                <a:latin typeface="돋움"/>
                <a:ea typeface="돋움"/>
              </a:rPr>
              <a:t> </a:t>
            </a:r>
            <a:r>
              <a:rPr lang="ko-KR" altLang="en-US" sz="1200" b="1" spc="100" smtClean="0">
                <a:solidFill>
                  <a:srgbClr val="FF0000"/>
                </a:solidFill>
                <a:latin typeface="돋움"/>
                <a:ea typeface="돋움"/>
              </a:rPr>
              <a:t>일괄적으로</a:t>
            </a:r>
            <a:r>
              <a:rPr lang="en-US" altLang="ko-KR" sz="1200" b="1" spc="100" dirty="0" smtClean="0">
                <a:solidFill>
                  <a:srgbClr val="FF0000"/>
                </a:solidFill>
                <a:latin typeface="돋움"/>
                <a:ea typeface="돋움"/>
              </a:rPr>
              <a:t> </a:t>
            </a:r>
            <a:r>
              <a:rPr lang="en-US" altLang="ko-KR" sz="1200" b="1" spc="100" dirty="0" err="1">
                <a:solidFill>
                  <a:srgbClr val="FF0000"/>
                </a:solidFill>
                <a:latin typeface="돋움"/>
                <a:ea typeface="돋움"/>
              </a:rPr>
              <a:t>계산해</a:t>
            </a:r>
            <a:r>
              <a:rPr lang="en-US" altLang="ko-KR" sz="1200" b="1" spc="100" dirty="0">
                <a:solidFill>
                  <a:srgbClr val="FF0000"/>
                </a:solidFill>
                <a:latin typeface="돋움"/>
                <a:ea typeface="돋움"/>
              </a:rPr>
              <a:t> </a:t>
            </a:r>
            <a:r>
              <a:rPr lang="en-US" altLang="ko-KR" sz="1200" b="1" spc="100" dirty="0" err="1">
                <a:solidFill>
                  <a:srgbClr val="FF0000"/>
                </a:solidFill>
                <a:latin typeface="돋움"/>
                <a:ea typeface="돋움"/>
              </a:rPr>
              <a:t>보겠습니다</a:t>
            </a:r>
            <a:r>
              <a:rPr lang="en-US" altLang="ko-KR" sz="1200" b="1" spc="100" dirty="0">
                <a:solidFill>
                  <a:srgbClr val="FF0000"/>
                </a:solidFill>
                <a:latin typeface="돋움"/>
                <a:ea typeface="돋움"/>
              </a:rPr>
              <a:t>.</a:t>
            </a:r>
            <a:endParaRPr lang="en-US" altLang="ko-KR" sz="1200" spc="100" dirty="0">
              <a:solidFill>
                <a:srgbClr val="FF000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 smtClean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200" spc="100" dirty="0" smtClean="0">
                <a:solidFill>
                  <a:schemeClr val="dk1"/>
                </a:solidFill>
                <a:latin typeface="돋움"/>
                <a:ea typeface="돋움"/>
              </a:rPr>
              <a:t>코딩을 하는 이유 중 하나죠</a:t>
            </a:r>
            <a:r>
              <a:rPr lang="en-US" altLang="ko-KR" sz="1200" spc="100" dirty="0" smtClean="0">
                <a:solidFill>
                  <a:schemeClr val="dk1"/>
                </a:solidFill>
                <a:latin typeface="돋움"/>
                <a:ea typeface="돋움"/>
              </a:rPr>
              <a:t>. </a:t>
            </a:r>
            <a:r>
              <a:rPr lang="ko-KR" altLang="en-US" sz="1200" spc="100" smtClean="0">
                <a:solidFill>
                  <a:schemeClr val="dk1"/>
                </a:solidFill>
                <a:latin typeface="돋움"/>
                <a:ea typeface="돋움"/>
              </a:rPr>
              <a:t>동일한 작업을 반복할 때 반복문으로 쉽고 빠르게 해결할 수 있습니다</a:t>
            </a:r>
            <a:r>
              <a:rPr lang="en-US" altLang="ko-KR" sz="1200" spc="100" dirty="0" smtClean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 smtClean="0">
              <a:solidFill>
                <a:schemeClr val="dk1"/>
              </a:solidFill>
              <a:latin typeface="돋움"/>
              <a:ea typeface="돋움"/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ko-KR" sz="1200" spc="100" dirty="0">
                <a:solidFill>
                  <a:schemeClr val="dk1"/>
                </a:solidFill>
                <a:latin typeface="돋움"/>
                <a:ea typeface="돋움"/>
              </a:rPr>
              <a:t>2</a:t>
            </a: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장에서 사용된 코드를 정리해서 함수로 만듭니다</a:t>
            </a:r>
            <a:r>
              <a:rPr lang="en-US" altLang="ko-KR" sz="1200" spc="100" dirty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lvl="0">
              <a:lnSpc>
                <a:spcPct val="150000"/>
              </a:lnSpc>
              <a:defRPr/>
            </a:pPr>
            <a:endParaRPr lang="en-US" altLang="ko-KR" sz="1200" spc="100" dirty="0" smtClean="0">
              <a:solidFill>
                <a:schemeClr val="dk1"/>
              </a:solidFill>
              <a:latin typeface="돋움"/>
              <a:ea typeface="돋움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1200" spc="100" dirty="0" smtClean="0">
                <a:solidFill>
                  <a:schemeClr val="dk1"/>
                </a:solidFill>
                <a:latin typeface="돋움"/>
                <a:ea typeface="돋움"/>
              </a:rPr>
              <a:t>함수 이름은 </a:t>
            </a:r>
            <a:r>
              <a:rPr lang="en-US" altLang="ko-KR" sz="1200" spc="100" dirty="0" smtClean="0">
                <a:solidFill>
                  <a:schemeClr val="dk1"/>
                </a:solidFill>
                <a:latin typeface="돋움"/>
                <a:ea typeface="돋움"/>
              </a:rPr>
              <a:t>‘</a:t>
            </a:r>
            <a:r>
              <a:rPr lang="en-US" altLang="ko-KR" sz="1200" spc="100" dirty="0" err="1" smtClean="0">
                <a:solidFill>
                  <a:srgbClr val="0000FF"/>
                </a:solidFill>
                <a:latin typeface="돋움"/>
                <a:ea typeface="돋움"/>
              </a:rPr>
              <a:t>getBuyScore</a:t>
            </a:r>
            <a:r>
              <a:rPr lang="en-US" altLang="ko-KR" sz="1200" spc="100" dirty="0" smtClean="0">
                <a:solidFill>
                  <a:srgbClr val="0000FF"/>
                </a:solidFill>
                <a:latin typeface="돋움"/>
                <a:ea typeface="돋움"/>
              </a:rPr>
              <a:t>’</a:t>
            </a:r>
            <a:r>
              <a:rPr lang="ko-KR" altLang="en-US" sz="1200" spc="100" smtClean="0">
                <a:latin typeface="돋움"/>
                <a:ea typeface="돋움"/>
              </a:rPr>
              <a:t>로 하겠습니다</a:t>
            </a:r>
            <a:r>
              <a:rPr lang="en-US" altLang="ko-KR" sz="1200" spc="100" dirty="0" smtClean="0">
                <a:latin typeface="돋움"/>
                <a:ea typeface="돋움"/>
              </a:rPr>
              <a:t>. </a:t>
            </a:r>
            <a:r>
              <a:rPr lang="en-US" altLang="ko-KR" sz="1200" spc="100" dirty="0" smtClean="0">
                <a:solidFill>
                  <a:schemeClr val="dk1"/>
                </a:solidFill>
                <a:latin typeface="돋움"/>
                <a:ea typeface="돋움"/>
              </a:rPr>
              <a:t>ticker</a:t>
            </a: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를 입력하면 </a:t>
            </a:r>
            <a:r>
              <a:rPr lang="en-US" altLang="ko-KR" sz="1200" spc="100" dirty="0" err="1">
                <a:solidFill>
                  <a:schemeClr val="dk1"/>
                </a:solidFill>
                <a:latin typeface="돋움"/>
                <a:ea typeface="돋움"/>
              </a:rPr>
              <a:t>cur_div</a:t>
            </a:r>
            <a:r>
              <a:rPr lang="en-US" altLang="ko-KR" sz="1200" spc="100" dirty="0">
                <a:solidFill>
                  <a:schemeClr val="dk1"/>
                </a:solidFill>
                <a:latin typeface="돋움"/>
                <a:ea typeface="돋움"/>
              </a:rPr>
              <a:t>, </a:t>
            </a:r>
            <a:r>
              <a:rPr lang="en-US" altLang="ko-KR" sz="1200" spc="100" dirty="0" err="1">
                <a:solidFill>
                  <a:schemeClr val="dk1"/>
                </a:solidFill>
                <a:latin typeface="돋움"/>
                <a:ea typeface="돋움"/>
              </a:rPr>
              <a:t>cur_div_yield</a:t>
            </a:r>
            <a:r>
              <a:rPr lang="en-US" altLang="ko-KR" sz="1200" spc="100" dirty="0">
                <a:solidFill>
                  <a:schemeClr val="dk1"/>
                </a:solidFill>
                <a:latin typeface="돋움"/>
                <a:ea typeface="돋움"/>
              </a:rPr>
              <a:t>, </a:t>
            </a:r>
            <a:r>
              <a:rPr lang="en-US" altLang="ko-KR" sz="1200" spc="100" dirty="0" err="1">
                <a:solidFill>
                  <a:schemeClr val="dk1"/>
                </a:solidFill>
                <a:latin typeface="돋움"/>
                <a:ea typeface="돋움"/>
              </a:rPr>
              <a:t>buy_score</a:t>
            </a:r>
            <a:r>
              <a:rPr lang="en-US" altLang="ko-KR" sz="1200" spc="100" dirty="0">
                <a:solidFill>
                  <a:schemeClr val="dk1"/>
                </a:solidFill>
                <a:latin typeface="돋움"/>
                <a:ea typeface="돋움"/>
              </a:rPr>
              <a:t> </a:t>
            </a: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를 리턴합니다</a:t>
            </a:r>
            <a:r>
              <a:rPr lang="en-US" altLang="ko-KR" sz="1200" spc="100" dirty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lvl="0">
              <a:lnSpc>
                <a:spcPct val="150000"/>
              </a:lnSpc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def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 </a:t>
            </a: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getBuyScore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(ticker, periods=7):</a:t>
            </a:r>
          </a:p>
          <a:p>
            <a:pPr lvl="0">
              <a:lnSpc>
                <a:spcPct val="150000"/>
              </a:lnSpc>
              <a:defRPr/>
            </a:pP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    try:</a:t>
            </a:r>
          </a:p>
          <a:p>
            <a:pPr lvl="0">
              <a:lnSpc>
                <a:spcPct val="150000"/>
              </a:lnSpc>
              <a:defRPr/>
            </a:pP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        print(</a:t>
            </a: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f'ticker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 = {ticker}')</a:t>
            </a:r>
          </a:p>
          <a:p>
            <a:pPr lvl="0">
              <a:lnSpc>
                <a:spcPct val="150000"/>
              </a:lnSpc>
              <a:defRPr/>
            </a:pP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        </a:t>
            </a: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stock_basic_info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 = </a:t>
            </a: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yf.Ticker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(ticker).info</a:t>
            </a:r>
          </a:p>
          <a:p>
            <a:pPr lvl="0">
              <a:lnSpc>
                <a:spcPct val="150000"/>
              </a:lnSpc>
              <a:defRPr/>
            </a:pP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        </a:t>
            </a: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end_date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 = </a:t>
            </a: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datetime.now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().</a:t>
            </a: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strftime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("%Y-%m-%d")</a:t>
            </a:r>
          </a:p>
          <a:p>
            <a:pPr lvl="0">
              <a:lnSpc>
                <a:spcPct val="150000"/>
              </a:lnSpc>
              <a:defRPr/>
            </a:pP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        </a:t>
            </a: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start_date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 = (</a:t>
            </a: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datetime.now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() - </a:t>
            </a: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relativedelta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(years=periods)).</a:t>
            </a: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strftime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("%Y-%m-%d")</a:t>
            </a:r>
          </a:p>
          <a:p>
            <a:pPr lvl="0">
              <a:lnSpc>
                <a:spcPct val="150000"/>
              </a:lnSpc>
              <a:defRPr/>
            </a:pP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        dividends = </a:t>
            </a: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stock_info.get_dividends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(ticker, </a:t>
            </a: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start_date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=</a:t>
            </a: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start_date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, </a:t>
            </a: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end_date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=</a:t>
            </a: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end_date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)</a:t>
            </a:r>
          </a:p>
          <a:p>
            <a:pPr lvl="0">
              <a:lnSpc>
                <a:spcPct val="150000"/>
              </a:lnSpc>
              <a:defRPr/>
            </a:pP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        result = </a:t>
            </a: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dividends.drop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('ticker', axis=1)</a:t>
            </a:r>
          </a:p>
          <a:p>
            <a:pPr lvl="0">
              <a:lnSpc>
                <a:spcPct val="150000"/>
              </a:lnSpc>
              <a:defRPr/>
            </a:pP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        </a:t>
            </a: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stock_data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 = </a:t>
            </a: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yf.download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(ticker, </a:t>
            </a: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start_date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, </a:t>
            </a: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end_date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)</a:t>
            </a:r>
          </a:p>
          <a:p>
            <a:pPr lvl="0">
              <a:lnSpc>
                <a:spcPct val="150000"/>
              </a:lnSpc>
              <a:defRPr/>
            </a:pP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        </a:t>
            </a: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df_close_price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 = </a:t>
            </a: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stock_data.loc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[</a:t>
            </a: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dividends.index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]['Close']</a:t>
            </a:r>
          </a:p>
          <a:p>
            <a:pPr lvl="0">
              <a:lnSpc>
                <a:spcPct val="150000"/>
              </a:lnSpc>
              <a:defRPr/>
            </a:pP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        result['close'] = </a:t>
            </a: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df_close_price</a:t>
            </a:r>
            <a:endParaRPr lang="en-US" altLang="ko-KR" sz="1200" spc="100" dirty="0">
              <a:solidFill>
                <a:srgbClr val="0000FF"/>
              </a:solidFill>
              <a:latin typeface="돋움"/>
              <a:ea typeface="돋움"/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        </a:t>
            </a: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div_freq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 = round(</a:t>
            </a: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len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(</a:t>
            </a: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result.index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)/periods)</a:t>
            </a:r>
          </a:p>
          <a:p>
            <a:pPr lvl="0">
              <a:lnSpc>
                <a:spcPct val="150000"/>
              </a:lnSpc>
              <a:defRPr/>
            </a:pP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        result['div yield'] = round(result['dividend']*</a:t>
            </a: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div_freq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 / result['close'] * 100, 2)</a:t>
            </a:r>
          </a:p>
          <a:p>
            <a:pPr lvl="0">
              <a:lnSpc>
                <a:spcPct val="150000"/>
              </a:lnSpc>
              <a:defRPr/>
            </a:pP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        </a:t>
            </a: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div_min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 = min(result['div yield'])</a:t>
            </a:r>
          </a:p>
          <a:p>
            <a:pPr lvl="0">
              <a:lnSpc>
                <a:spcPct val="150000"/>
              </a:lnSpc>
              <a:defRPr/>
            </a:pP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        </a:t>
            </a: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div_max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 = max(result['div yield'])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 smtClean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i="0" u="none" strike="noStrike" kern="1200" cap="none" normalizeH="0" baseline="0">
                <a:solidFill>
                  <a:srgbClr val="000000"/>
                </a:solidFill>
                <a:latin typeface="맑은 고딕"/>
                <a:ea typeface="맑은 고딕"/>
              </a:rPr>
              <a:t>3.</a:t>
            </a:r>
            <a:r>
              <a:rPr kumimoji="0" lang="ko-KR" altLang="en-US" sz="1800" i="0" u="none" strike="noStrike" kern="1200" cap="none" normalizeH="0" baseline="0">
                <a:solidFill>
                  <a:srgbClr val="000000"/>
                </a:solidFill>
                <a:latin typeface="맑은 고딕"/>
                <a:ea typeface="맑은 고딕"/>
              </a:rPr>
              <a:t> 데이터 분석 응용</a:t>
            </a:r>
          </a:p>
        </p:txBody>
      </p:sp>
    </p:spTree>
    <p:extLst>
      <p:ext uri="{BB962C8B-B14F-4D97-AF65-F5344CB8AC3E}">
        <p14:creationId xmlns:p14="http://schemas.microsoft.com/office/powerpoint/2010/main" val="21068108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855878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 </a:t>
            </a: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buy_price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 = result['dividend'][-1] * </a:t>
            </a: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div_freq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 * 100 / </a:t>
            </a: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div_min</a:t>
            </a:r>
            <a:endParaRPr lang="en-US" altLang="ko-KR" sz="1200" spc="100" dirty="0">
              <a:solidFill>
                <a:srgbClr val="0000FF"/>
              </a:solidFill>
              <a:latin typeface="돋움"/>
              <a:ea typeface="돋움"/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        </a:t>
            </a: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sell_price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 = result['dividend'][-1] * </a:t>
            </a: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div_freq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 * 100 / </a:t>
            </a: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div_max</a:t>
            </a:r>
            <a:endParaRPr lang="en-US" altLang="ko-KR" sz="1200" spc="100" dirty="0">
              <a:solidFill>
                <a:srgbClr val="0000FF"/>
              </a:solidFill>
              <a:latin typeface="돋움"/>
              <a:ea typeface="돋움"/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        </a:t>
            </a: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current_datetime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 = </a:t>
            </a: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datetime.strptime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(</a:t>
            </a: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end_date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, "%Y-%m-%d")</a:t>
            </a:r>
            <a:endParaRPr lang="en-US" altLang="ko-KR" sz="1200" spc="100" dirty="0" smtClean="0">
              <a:solidFill>
                <a:srgbClr val="0000FF"/>
              </a:solidFill>
              <a:latin typeface="돋움"/>
              <a:ea typeface="돋움"/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ko-KR" sz="1200" spc="100" dirty="0" smtClean="0">
                <a:solidFill>
                  <a:srgbClr val="0000FF"/>
                </a:solidFill>
                <a:latin typeface="돋움"/>
                <a:ea typeface="돋움"/>
              </a:rPr>
              <a:t> </a:t>
            </a: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current_price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 = </a:t>
            </a: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stock_data.iloc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[-1]['Close']</a:t>
            </a:r>
          </a:p>
          <a:p>
            <a:pPr lvl="0">
              <a:lnSpc>
                <a:spcPct val="150000"/>
              </a:lnSpc>
              <a:defRPr/>
            </a:pP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        </a:t>
            </a: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last_dividend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 = </a:t>
            </a: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result.iloc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[-1]['dividend']</a:t>
            </a:r>
          </a:p>
          <a:p>
            <a:pPr lvl="0">
              <a:lnSpc>
                <a:spcPct val="150000"/>
              </a:lnSpc>
              <a:defRPr/>
            </a:pP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        </a:t>
            </a: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current_dividend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 = </a:t>
            </a: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last_dividend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 * </a:t>
            </a: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div_freq</a:t>
            </a:r>
            <a:endParaRPr lang="en-US" altLang="ko-KR" sz="1200" spc="100" dirty="0">
              <a:solidFill>
                <a:srgbClr val="0000FF"/>
              </a:solidFill>
              <a:latin typeface="돋움"/>
              <a:ea typeface="돋움"/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        </a:t>
            </a: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current_div_yield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 = round(</a:t>
            </a: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current_dividend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/</a:t>
            </a: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current_price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*100, 2)</a:t>
            </a:r>
          </a:p>
          <a:p>
            <a:pPr lvl="0">
              <a:lnSpc>
                <a:spcPct val="150000"/>
              </a:lnSpc>
              <a:defRPr/>
            </a:pP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        </a:t>
            </a: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buy_score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 = </a:t>
            </a: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calculate_buy_score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(</a:t>
            </a: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current_div_yield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, </a:t>
            </a: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div_min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, </a:t>
            </a: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div_max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)</a:t>
            </a:r>
          </a:p>
          <a:p>
            <a:pPr lvl="0">
              <a:lnSpc>
                <a:spcPct val="150000"/>
              </a:lnSpc>
              <a:defRPr/>
            </a:pP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        return </a:t>
            </a: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cur_div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, </a:t>
            </a: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cur_div_yield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, </a:t>
            </a: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buy_score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 </a:t>
            </a:r>
          </a:p>
          <a:p>
            <a:pPr lvl="0">
              <a:lnSpc>
                <a:spcPct val="150000"/>
              </a:lnSpc>
              <a:defRPr/>
            </a:pP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   except Exception as e:</a:t>
            </a:r>
          </a:p>
          <a:p>
            <a:pPr lvl="0">
              <a:lnSpc>
                <a:spcPct val="150000"/>
              </a:lnSpc>
              <a:defRPr/>
            </a:pP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        raise(e)</a:t>
            </a:r>
          </a:p>
          <a:p>
            <a:pPr lvl="0">
              <a:lnSpc>
                <a:spcPct val="150000"/>
              </a:lnSpc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i="0" u="none" strike="noStrike" kern="1200" cap="none" normalizeH="0" baseline="0">
                <a:solidFill>
                  <a:srgbClr val="000000"/>
                </a:solidFill>
                <a:latin typeface="맑은 고딕"/>
                <a:ea typeface="맑은 고딕"/>
              </a:rPr>
              <a:t>3.</a:t>
            </a:r>
            <a:r>
              <a:rPr kumimoji="0" lang="ko-KR" altLang="en-US" sz="1800" i="0" u="none" strike="noStrike" kern="1200" cap="none" normalizeH="0" baseline="0">
                <a:solidFill>
                  <a:srgbClr val="000000"/>
                </a:solidFill>
                <a:latin typeface="맑은 고딕"/>
                <a:ea typeface="맑은 고딕"/>
              </a:rPr>
              <a:t> 데이터 분석 응용</a:t>
            </a:r>
          </a:p>
        </p:txBody>
      </p:sp>
    </p:spTree>
    <p:extLst>
      <p:ext uri="{BB962C8B-B14F-4D97-AF65-F5344CB8AC3E}">
        <p14:creationId xmlns:p14="http://schemas.microsoft.com/office/powerpoint/2010/main" val="9485229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857343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200" spc="100" dirty="0" smtClean="0">
                <a:solidFill>
                  <a:schemeClr val="dk1"/>
                </a:solidFill>
                <a:latin typeface="돋움"/>
                <a:ea typeface="돋움"/>
              </a:rPr>
              <a:t>다운받은 </a:t>
            </a:r>
            <a:r>
              <a:rPr lang="ko-KR" altLang="en-US" sz="1200" spc="100" dirty="0" err="1" smtClean="0">
                <a:solidFill>
                  <a:schemeClr val="dk1"/>
                </a:solidFill>
                <a:latin typeface="돋움"/>
                <a:ea typeface="돋움"/>
              </a:rPr>
              <a:t>배당귀족주</a:t>
            </a:r>
            <a:r>
              <a:rPr lang="ko-KR" altLang="en-US" sz="1200" spc="100" dirty="0" smtClean="0">
                <a:solidFill>
                  <a:schemeClr val="dk1"/>
                </a:solidFill>
                <a:latin typeface="돋움"/>
                <a:ea typeface="돋움"/>
              </a:rPr>
              <a:t> 엑셀 파일을 </a:t>
            </a:r>
            <a:r>
              <a:rPr lang="ko-KR" altLang="en-US" sz="1200" spc="100" dirty="0" err="1" smtClean="0">
                <a:solidFill>
                  <a:schemeClr val="dk1"/>
                </a:solidFill>
                <a:latin typeface="돋움"/>
                <a:ea typeface="돋움"/>
              </a:rPr>
              <a:t>쥬피터</a:t>
            </a:r>
            <a:r>
              <a:rPr lang="ko-KR" altLang="en-US" sz="1200" spc="100" dirty="0" smtClean="0">
                <a:solidFill>
                  <a:schemeClr val="dk1"/>
                </a:solidFill>
                <a:latin typeface="돋움"/>
                <a:ea typeface="돋움"/>
              </a:rPr>
              <a:t> 노트북을 실행하는 폴더로 복사합니다</a:t>
            </a:r>
            <a:r>
              <a:rPr lang="en-US" altLang="ko-KR" sz="1200" spc="100" dirty="0" smtClean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200" spc="100" dirty="0" smtClean="0">
                <a:solidFill>
                  <a:schemeClr val="dk1"/>
                </a:solidFill>
                <a:latin typeface="돋움"/>
                <a:ea typeface="돋움"/>
              </a:rPr>
              <a:t>작업 중인 폴더 위치는 아래와 같이 확인할 수 있습니다</a:t>
            </a:r>
            <a:r>
              <a:rPr lang="en-US" altLang="ko-KR" sz="1200" spc="100" dirty="0" smtClean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lvl="0" algn="just">
              <a:lnSpc>
                <a:spcPct val="150000"/>
              </a:lnSpc>
              <a:defRPr/>
            </a:pP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import </a:t>
            </a: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os</a:t>
            </a:r>
            <a:endParaRPr lang="en-US" altLang="ko-KR" sz="1200" spc="100" dirty="0">
              <a:solidFill>
                <a:srgbClr val="0000FF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os.getcwd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()</a:t>
            </a:r>
            <a:endParaRPr lang="en-US" altLang="ko-KR" sz="1200" spc="100" dirty="0" smtClean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 smtClean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 smtClean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 smtClean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 smtClean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 smtClean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 smtClean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 smtClean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 smtClean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 smtClean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 smtClean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 smtClean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 smtClean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 smtClean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 smtClean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 smtClean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 smtClean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 smtClean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 smtClean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200" spc="100" dirty="0" smtClean="0">
                <a:solidFill>
                  <a:schemeClr val="dk1"/>
                </a:solidFill>
                <a:latin typeface="돋움"/>
                <a:ea typeface="돋움"/>
              </a:rPr>
              <a:t>그리고 </a:t>
            </a:r>
            <a:r>
              <a:rPr lang="ko-KR" altLang="en-US" sz="1200" spc="100" dirty="0" err="1" smtClean="0">
                <a:solidFill>
                  <a:schemeClr val="dk1"/>
                </a:solidFill>
                <a:latin typeface="돋움"/>
                <a:ea typeface="돋움"/>
              </a:rPr>
              <a:t>쥬피터</a:t>
            </a:r>
            <a:r>
              <a:rPr lang="ko-KR" altLang="en-US" sz="1200" spc="100" dirty="0" smtClean="0">
                <a:solidFill>
                  <a:schemeClr val="dk1"/>
                </a:solidFill>
                <a:latin typeface="돋움"/>
                <a:ea typeface="돋움"/>
              </a:rPr>
              <a:t> 노트북에서 엑셀 파일을 읽을 수 있도록 </a:t>
            </a:r>
            <a:r>
              <a:rPr lang="en-US" altLang="ko-KR" sz="1200" spc="100" dirty="0" err="1" smtClean="0">
                <a:solidFill>
                  <a:schemeClr val="dk1"/>
                </a:solidFill>
                <a:latin typeface="돋움"/>
                <a:ea typeface="돋움"/>
              </a:rPr>
              <a:t>openxyl</a:t>
            </a:r>
            <a:r>
              <a:rPr lang="en-US" altLang="ko-KR" sz="1200" spc="100" dirty="0" smtClean="0">
                <a:solidFill>
                  <a:schemeClr val="dk1"/>
                </a:solidFill>
                <a:latin typeface="돋움"/>
                <a:ea typeface="돋움"/>
              </a:rPr>
              <a:t> </a:t>
            </a:r>
            <a:r>
              <a:rPr lang="ko-KR" altLang="en-US" sz="1200" spc="100" smtClean="0">
                <a:solidFill>
                  <a:schemeClr val="dk1"/>
                </a:solidFill>
                <a:latin typeface="돋움"/>
                <a:ea typeface="돋움"/>
              </a:rPr>
              <a:t>모듈을 설치합니다</a:t>
            </a:r>
            <a:r>
              <a:rPr lang="en-US" altLang="ko-KR" sz="1200" spc="100" dirty="0" smtClean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 dirty="0" smtClean="0">
                <a:solidFill>
                  <a:srgbClr val="0000FF"/>
                </a:solidFill>
                <a:latin typeface="돋움"/>
                <a:ea typeface="돋움"/>
              </a:rPr>
              <a:t>%pip install </a:t>
            </a:r>
            <a:r>
              <a:rPr lang="en-US" altLang="ko-KR" sz="1200" spc="100" dirty="0" err="1" smtClean="0">
                <a:solidFill>
                  <a:srgbClr val="0000FF"/>
                </a:solidFill>
                <a:latin typeface="돋움"/>
                <a:ea typeface="돋움"/>
              </a:rPr>
              <a:t>openpyxl</a:t>
            </a:r>
            <a:endParaRPr lang="en-US" altLang="ko-KR" sz="1200" spc="100" dirty="0" smtClean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 smtClean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 smtClean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02980" y="3518193"/>
            <a:ext cx="6052038" cy="3269875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1516149" y="4512006"/>
            <a:ext cx="1188008" cy="1156607"/>
          </a:xfrm>
          <a:prstGeom prst="roundRect">
            <a:avLst>
              <a:gd name="adj" fmla="val 16667"/>
            </a:avLst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14968" y="8379656"/>
            <a:ext cx="5628062" cy="1300877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980" y="2321205"/>
            <a:ext cx="5693020" cy="797239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i="0" u="none" strike="noStrike" kern="1200" cap="none" normalizeH="0" baseline="0">
                <a:solidFill>
                  <a:srgbClr val="000000"/>
                </a:solidFill>
                <a:latin typeface="맑은 고딕"/>
                <a:ea typeface="맑은 고딕"/>
              </a:rPr>
              <a:t>3.</a:t>
            </a:r>
            <a:r>
              <a:rPr kumimoji="0" lang="ko-KR" altLang="en-US" sz="1800" i="0" u="none" strike="noStrike" kern="1200" cap="none" normalizeH="0" baseline="0">
                <a:solidFill>
                  <a:srgbClr val="000000"/>
                </a:solidFill>
                <a:latin typeface="맑은 고딕"/>
                <a:ea typeface="맑은 고딕"/>
              </a:rPr>
              <a:t> 데이터 분석 응용</a:t>
            </a:r>
          </a:p>
        </p:txBody>
      </p:sp>
    </p:spTree>
    <p:extLst>
      <p:ext uri="{BB962C8B-B14F-4D97-AF65-F5344CB8AC3E}">
        <p14:creationId xmlns:p14="http://schemas.microsoft.com/office/powerpoint/2010/main" val="23031711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9"/>
            <a:ext cx="6388985" cy="8589352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 dirty="0" err="1">
                <a:solidFill>
                  <a:schemeClr val="dk1"/>
                </a:solidFill>
                <a:latin typeface="돋움"/>
                <a:ea typeface="돋움"/>
              </a:rPr>
              <a:t>배당귀족주</a:t>
            </a: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 엑셀 파일을 </a:t>
            </a:r>
            <a:r>
              <a:rPr lang="en-US" altLang="ko-KR" sz="1200" spc="100" dirty="0" err="1">
                <a:solidFill>
                  <a:schemeClr val="dk1"/>
                </a:solidFill>
                <a:latin typeface="돋움"/>
                <a:ea typeface="돋움"/>
              </a:rPr>
              <a:t>데이터프레임으로</a:t>
            </a:r>
            <a:r>
              <a:rPr lang="en-US" altLang="ko-KR" sz="1200" spc="100" dirty="0">
                <a:solidFill>
                  <a:schemeClr val="dk1"/>
                </a:solidFill>
                <a:latin typeface="돋움"/>
                <a:ea typeface="돋움"/>
              </a:rPr>
              <a:t> </a:t>
            </a:r>
            <a:r>
              <a:rPr lang="en-US" altLang="ko-KR" sz="1200" spc="100" dirty="0" err="1">
                <a:solidFill>
                  <a:schemeClr val="dk1"/>
                </a:solidFill>
                <a:latin typeface="돋움"/>
                <a:ea typeface="돋움"/>
              </a:rPr>
              <a:t>읽어</a:t>
            </a:r>
            <a:r>
              <a:rPr lang="en-US" altLang="ko-KR" sz="1200" spc="100" dirty="0">
                <a:solidFill>
                  <a:schemeClr val="dk1"/>
                </a:solidFill>
                <a:latin typeface="돋움"/>
                <a:ea typeface="돋움"/>
              </a:rPr>
              <a:t> </a:t>
            </a:r>
            <a:r>
              <a:rPr lang="en-US" altLang="ko-KR" sz="1200" spc="100" dirty="0" err="1">
                <a:solidFill>
                  <a:schemeClr val="dk1"/>
                </a:solidFill>
                <a:latin typeface="돋움"/>
                <a:ea typeface="돋움"/>
              </a:rPr>
              <a:t>옵니다</a:t>
            </a:r>
            <a:r>
              <a:rPr lang="en-US" altLang="ko-KR" sz="1200" spc="100" dirty="0">
                <a:solidFill>
                  <a:schemeClr val="dk1"/>
                </a:solidFill>
                <a:latin typeface="돋움"/>
                <a:ea typeface="돋움"/>
              </a:rPr>
              <a:t>.​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import pandas as </a:t>
            </a: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pd</a:t>
            </a:r>
            <a:endParaRPr lang="en-US" altLang="ko-KR" sz="1200" spc="100" dirty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stock_df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=  </a:t>
            </a: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pd.read_excel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('dividend_aristocrats.xlsx')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stock_df.head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(3)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200" spc="100" dirty="0">
                <a:solidFill>
                  <a:schemeClr val="dk1"/>
                </a:solidFill>
                <a:latin typeface="돋움"/>
                <a:ea typeface="돋움"/>
              </a:rPr>
              <a:t>정상적으로 로딩이 되었습니다</a:t>
            </a:r>
            <a:r>
              <a:rPr lang="en-US" altLang="ko-KR" sz="1200" spc="100" dirty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 우리가 필요한 데이터는 </a:t>
            </a:r>
            <a:r>
              <a:rPr lang="en-US" altLang="ko-KR" sz="1200" spc="100" dirty="0">
                <a:solidFill>
                  <a:schemeClr val="dk1"/>
                </a:solidFill>
                <a:latin typeface="돋움"/>
                <a:ea typeface="돋움"/>
              </a:rPr>
              <a:t>‘Ticker’</a:t>
            </a: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 열입니다</a:t>
            </a:r>
            <a:r>
              <a:rPr lang="en-US" altLang="ko-KR" sz="1200" spc="100" dirty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tickers = </a:t>
            </a: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stock_df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['Ticker']</a:t>
            </a: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15710" y="2289235"/>
            <a:ext cx="6226579" cy="2060766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15609" y="5113124"/>
            <a:ext cx="6085476" cy="157847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i="0" u="none" strike="noStrike" kern="1200" cap="none" normalizeH="0" baseline="0">
                <a:solidFill>
                  <a:srgbClr val="000000"/>
                </a:solidFill>
                <a:latin typeface="맑은 고딕"/>
                <a:ea typeface="맑은 고딕"/>
              </a:rPr>
              <a:t>3.</a:t>
            </a:r>
            <a:r>
              <a:rPr kumimoji="0" lang="ko-KR" altLang="en-US" sz="1800" i="0" u="none" strike="noStrike" kern="1200" cap="none" normalizeH="0" baseline="0">
                <a:solidFill>
                  <a:srgbClr val="000000"/>
                </a:solidFill>
                <a:latin typeface="맑은 고딕"/>
                <a:ea typeface="맑은 고딕"/>
              </a:rPr>
              <a:t> 데이터 분석 응용</a:t>
            </a:r>
          </a:p>
        </p:txBody>
      </p:sp>
    </p:spTree>
    <p:extLst>
      <p:ext uri="{BB962C8B-B14F-4D97-AF65-F5344CB8AC3E}">
        <p14:creationId xmlns:p14="http://schemas.microsoft.com/office/powerpoint/2010/main" val="5174416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9"/>
            <a:ext cx="6388985" cy="850885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200" spc="100" dirty="0" smtClean="0">
                <a:solidFill>
                  <a:schemeClr val="dk1"/>
                </a:solidFill>
                <a:latin typeface="돋움"/>
                <a:ea typeface="돋움"/>
              </a:rPr>
              <a:t>이제 </a:t>
            </a:r>
            <a:r>
              <a:rPr lang="en-US" altLang="ko-KR" sz="1200" spc="100" dirty="0">
                <a:solidFill>
                  <a:schemeClr val="dk1"/>
                </a:solidFill>
                <a:latin typeface="돋움"/>
                <a:ea typeface="돋움"/>
              </a:rPr>
              <a:t>for</a:t>
            </a: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문을 이용해서 매수 점수를 계산하고 리스트에 저장하겠습니다</a:t>
            </a:r>
            <a:r>
              <a:rPr lang="en-US" altLang="ko-KR" sz="1200" spc="100" dirty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 smtClean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 dirty="0" smtClean="0">
                <a:solidFill>
                  <a:srgbClr val="0000FF"/>
                </a:solidFill>
                <a:latin typeface="돋움"/>
                <a:ea typeface="돋움"/>
              </a:rPr>
              <a:t>start 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= </a:t>
            </a: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time.time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()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new_tickers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 = []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cur_divs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 = []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cur_div_yields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 = []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buy_scores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 = []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for ticker in tickers: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    try: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        </a:t>
            </a: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cur_div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, </a:t>
            </a: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cur_div_yield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, </a:t>
            </a: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buy_score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 = </a:t>
            </a: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getBuyScore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(ticker)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        </a:t>
            </a: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new_tickers.append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(ticker)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        </a:t>
            </a: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cur_divs.append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(</a:t>
            </a: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cur_div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        </a:t>
            </a: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cur_div_yields.append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(</a:t>
            </a: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cur_div_yield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        </a:t>
            </a: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buy_scores.append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(</a:t>
            </a: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buy_score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    except Exception as e: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        print(e)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end = </a:t>
            </a: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time.time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()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print(f'{end - start} seconds</a:t>
            </a:r>
            <a:r>
              <a:rPr lang="en-US" altLang="ko-KR" sz="1200" spc="100" dirty="0" smtClean="0">
                <a:solidFill>
                  <a:srgbClr val="0000FF"/>
                </a:solidFill>
                <a:latin typeface="돋움"/>
                <a:ea typeface="돋움"/>
              </a:rPr>
              <a:t>')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 smtClean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 smtClean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 smtClean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 smtClean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rgbClr val="0000FF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spc="100" dirty="0" smtClean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r>
              <a:rPr lang="ko-KR" altLang="en-US" sz="1200" spc="100" dirty="0" smtClean="0">
                <a:solidFill>
                  <a:schemeClr val="dk1"/>
                </a:solidFill>
                <a:latin typeface="돋움"/>
                <a:ea typeface="돋움"/>
              </a:rPr>
              <a:t>데이터를 다운로드하고 계산하는데 </a:t>
            </a:r>
            <a:r>
              <a:rPr lang="en-US" altLang="ko-KR" sz="1200" spc="100" dirty="0">
                <a:solidFill>
                  <a:schemeClr val="dk1"/>
                </a:solidFill>
                <a:latin typeface="돋움"/>
                <a:ea typeface="돋움"/>
              </a:rPr>
              <a:t>262</a:t>
            </a: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초 걸렸습니다</a:t>
            </a:r>
            <a:r>
              <a:rPr lang="en-US" altLang="ko-KR" sz="1200" spc="100" dirty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6114" y="6634792"/>
            <a:ext cx="6507378" cy="1700784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i="0" u="none" strike="noStrike" kern="1200" cap="none" normalizeH="0" baseline="0">
                <a:solidFill>
                  <a:srgbClr val="000000"/>
                </a:solidFill>
                <a:latin typeface="맑은 고딕"/>
                <a:ea typeface="맑은 고딕"/>
              </a:rPr>
              <a:t>3.</a:t>
            </a:r>
            <a:r>
              <a:rPr kumimoji="0" lang="ko-KR" altLang="en-US" sz="1800" i="0" u="none" strike="noStrike" kern="1200" cap="none" normalizeH="0" baseline="0">
                <a:solidFill>
                  <a:srgbClr val="000000"/>
                </a:solidFill>
                <a:latin typeface="맑은 고딕"/>
                <a:ea typeface="맑은 고딕"/>
              </a:rPr>
              <a:t> 데이터 분석 응용</a:t>
            </a:r>
          </a:p>
        </p:txBody>
      </p:sp>
    </p:spTree>
    <p:extLst>
      <p:ext uri="{BB962C8B-B14F-4D97-AF65-F5344CB8AC3E}">
        <p14:creationId xmlns:p14="http://schemas.microsoft.com/office/powerpoint/2010/main" val="417099610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9"/>
            <a:ext cx="6388985" cy="8468326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200" spc="100" dirty="0" smtClean="0">
                <a:solidFill>
                  <a:schemeClr val="dk1"/>
                </a:solidFill>
                <a:latin typeface="돋움"/>
                <a:ea typeface="돋움"/>
              </a:rPr>
              <a:t>결과를 </a:t>
            </a:r>
            <a:r>
              <a:rPr lang="ko-KR" altLang="en-US" sz="1200" spc="100" dirty="0">
                <a:solidFill>
                  <a:schemeClr val="dk1"/>
                </a:solidFill>
                <a:latin typeface="돋움"/>
                <a:ea typeface="돋움"/>
              </a:rPr>
              <a:t>데이터프레임으로 만듭니다</a:t>
            </a:r>
            <a:r>
              <a:rPr lang="en-US" altLang="ko-KR" sz="1200" spc="100" dirty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result = </a:t>
            </a: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pd.DataFrame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({'ticker': </a:t>
            </a: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new_tickers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,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                            'annual dividend':</a:t>
            </a: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cur_divs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, 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                            'dividend yield': </a:t>
            </a: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cur_div_yields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,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                            'buy score': </a:t>
            </a: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buy_scores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})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 smtClean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 dirty="0" smtClean="0">
                <a:solidFill>
                  <a:schemeClr val="dk1"/>
                </a:solidFill>
                <a:latin typeface="돋움"/>
                <a:ea typeface="돋움"/>
              </a:rPr>
              <a:t>buy </a:t>
            </a:r>
            <a:r>
              <a:rPr lang="en-US" altLang="ko-KR" sz="1200" spc="100" dirty="0">
                <a:solidFill>
                  <a:schemeClr val="dk1"/>
                </a:solidFill>
                <a:latin typeface="돋움"/>
                <a:ea typeface="돋움"/>
              </a:rPr>
              <a:t>score </a:t>
            </a: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순으로 내림차순 정렬해 보겠습니다</a:t>
            </a:r>
            <a:r>
              <a:rPr lang="en-US" altLang="ko-KR" sz="1200" spc="100" dirty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result_sorted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 = </a:t>
            </a: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result.sort_values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('buy score', ascending=False)</a:t>
            </a: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60549" y="2642485"/>
            <a:ext cx="6136636" cy="271020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60549" y="6676700"/>
            <a:ext cx="6106471" cy="2898724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i="0" u="none" strike="noStrike" kern="1200" cap="none" normalizeH="0" baseline="0">
                <a:solidFill>
                  <a:srgbClr val="000000"/>
                </a:solidFill>
                <a:latin typeface="맑은 고딕"/>
                <a:ea typeface="맑은 고딕"/>
              </a:rPr>
              <a:t>3.</a:t>
            </a:r>
            <a:r>
              <a:rPr kumimoji="0" lang="ko-KR" altLang="en-US" sz="1800" i="0" u="none" strike="noStrike" kern="1200" cap="none" normalizeH="0" baseline="0">
                <a:solidFill>
                  <a:srgbClr val="000000"/>
                </a:solidFill>
                <a:latin typeface="맑은 고딕"/>
                <a:ea typeface="맑은 고딕"/>
              </a:rPr>
              <a:t> 데이터 분석 응용</a:t>
            </a:r>
          </a:p>
        </p:txBody>
      </p:sp>
    </p:spTree>
    <p:extLst>
      <p:ext uri="{BB962C8B-B14F-4D97-AF65-F5344CB8AC3E}">
        <p14:creationId xmlns:p14="http://schemas.microsoft.com/office/powerpoint/2010/main" val="41216254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9"/>
            <a:ext cx="6388985" cy="8570302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200" spc="100" dirty="0" err="1">
                <a:solidFill>
                  <a:schemeClr val="dk1"/>
                </a:solidFill>
                <a:latin typeface="돋움"/>
                <a:ea typeface="돋움"/>
              </a:rPr>
              <a:t>의미없는</a:t>
            </a:r>
            <a:r>
              <a:rPr lang="ko-KR" altLang="en-US" sz="1200" spc="100" dirty="0">
                <a:solidFill>
                  <a:schemeClr val="dk1"/>
                </a:solidFill>
                <a:latin typeface="돋움"/>
                <a:ea typeface="돋움"/>
              </a:rPr>
              <a:t> 인덱스를 없애고 </a:t>
            </a:r>
            <a:r>
              <a:rPr lang="en-US" altLang="ko-KR" sz="1200" spc="100" dirty="0">
                <a:solidFill>
                  <a:schemeClr val="dk1"/>
                </a:solidFill>
                <a:latin typeface="돋움"/>
                <a:ea typeface="돋움"/>
              </a:rPr>
              <a:t>ticker</a:t>
            </a: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로 바꿉니다</a:t>
            </a:r>
            <a:r>
              <a:rPr lang="en-US" altLang="ko-KR" sz="1200" spc="100" dirty="0" smtClean="0">
                <a:solidFill>
                  <a:schemeClr val="dk1"/>
                </a:solidFill>
                <a:latin typeface="돋움"/>
                <a:ea typeface="돋움"/>
              </a:rPr>
              <a:t>.index</a:t>
            </a:r>
            <a:r>
              <a:rPr lang="ko-KR" altLang="en-US" sz="1200" spc="100" smtClean="0">
                <a:solidFill>
                  <a:schemeClr val="dk1"/>
                </a:solidFill>
                <a:latin typeface="돋움"/>
                <a:ea typeface="돋움"/>
              </a:rPr>
              <a:t>에 티커 칼럼의 정보를 입력하고 티커 칼럼은 </a:t>
            </a:r>
            <a:r>
              <a:rPr lang="en-US" altLang="ko-KR" sz="1200" spc="100" dirty="0" smtClean="0">
                <a:solidFill>
                  <a:schemeClr val="dk1"/>
                </a:solidFill>
                <a:latin typeface="돋움"/>
                <a:ea typeface="돋움"/>
              </a:rPr>
              <a:t>drop </a:t>
            </a:r>
            <a:r>
              <a:rPr lang="ko-KR" altLang="en-US" sz="1200" spc="100" smtClean="0">
                <a:solidFill>
                  <a:schemeClr val="dk1"/>
                </a:solidFill>
                <a:latin typeface="돋움"/>
                <a:ea typeface="돋움"/>
              </a:rPr>
              <a:t>함수로 삭제합니다</a:t>
            </a:r>
            <a:r>
              <a:rPr lang="en-US" altLang="ko-KR" sz="1200" spc="100" dirty="0" smtClean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result_sorted.index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 = </a:t>
            </a: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result_sorted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['ticker']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result_sorted.drop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('ticker', axis=1, </a:t>
            </a: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inplace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=True</a:t>
            </a:r>
            <a:r>
              <a:rPr lang="en-US" altLang="ko-KR" sz="1200" spc="100" dirty="0" smtClean="0">
                <a:solidFill>
                  <a:srgbClr val="0000FF"/>
                </a:solidFill>
                <a:latin typeface="돋움"/>
                <a:ea typeface="돋움"/>
              </a:rPr>
              <a:t>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 smtClean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 smtClean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 smtClean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 smtClean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 smtClean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 smtClean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 smtClean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50621" y="2534335"/>
            <a:ext cx="5952601" cy="3198121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i="0" u="none" strike="noStrike" kern="1200" cap="none" normalizeH="0" baseline="0">
                <a:solidFill>
                  <a:srgbClr val="000000"/>
                </a:solidFill>
                <a:latin typeface="맑은 고딕"/>
                <a:ea typeface="맑은 고딕"/>
              </a:rPr>
              <a:t>3.</a:t>
            </a:r>
            <a:r>
              <a:rPr kumimoji="0" lang="ko-KR" altLang="en-US" sz="1800" i="0" u="none" strike="noStrike" kern="1200" cap="none" normalizeH="0" baseline="0">
                <a:solidFill>
                  <a:srgbClr val="000000"/>
                </a:solidFill>
                <a:latin typeface="맑은 고딕"/>
                <a:ea typeface="맑은 고딕"/>
              </a:rPr>
              <a:t> 데이터 분석 응용</a:t>
            </a:r>
          </a:p>
        </p:txBody>
      </p:sp>
    </p:spTree>
    <p:extLst>
      <p:ext uri="{BB962C8B-B14F-4D97-AF65-F5344CB8AC3E}">
        <p14:creationId xmlns:p14="http://schemas.microsoft.com/office/powerpoint/2010/main" val="106748212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9"/>
            <a:ext cx="6388985" cy="8532202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200" spc="100" dirty="0" smtClean="0">
                <a:solidFill>
                  <a:schemeClr val="dk1"/>
                </a:solidFill>
                <a:latin typeface="돋움"/>
                <a:ea typeface="돋움"/>
              </a:rPr>
              <a:t>이제 </a:t>
            </a:r>
            <a:r>
              <a:rPr lang="ko-KR" altLang="en-US" sz="1200" spc="100" dirty="0">
                <a:solidFill>
                  <a:schemeClr val="dk1"/>
                </a:solidFill>
                <a:latin typeface="돋움"/>
                <a:ea typeface="돋움"/>
              </a:rPr>
              <a:t>그래프로 그려서 확인해 보겠습니다</a:t>
            </a:r>
            <a:r>
              <a:rPr lang="en-US" altLang="ko-KR" sz="1200" spc="100" dirty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plt.figure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(</a:t>
            </a: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figsize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=(18,6))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result_sorted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['buy score'].plot(kind='bar')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plt.show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()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200" spc="100" dirty="0" smtClean="0">
                <a:solidFill>
                  <a:schemeClr val="dk1"/>
                </a:solidFill>
                <a:latin typeface="돋움"/>
                <a:ea typeface="돋움"/>
              </a:rPr>
              <a:t>매수 </a:t>
            </a:r>
            <a:r>
              <a:rPr lang="ko-KR" altLang="en-US" sz="1200" spc="100" dirty="0">
                <a:solidFill>
                  <a:schemeClr val="dk1"/>
                </a:solidFill>
                <a:latin typeface="돋움"/>
                <a:ea typeface="돋움"/>
              </a:rPr>
              <a:t>점수가 높은 </a:t>
            </a:r>
            <a:r>
              <a:rPr lang="ko-KR" altLang="en-US" sz="1200" spc="100" smtClean="0">
                <a:solidFill>
                  <a:schemeClr val="dk1"/>
                </a:solidFill>
                <a:latin typeface="돋움"/>
                <a:ea typeface="돋움"/>
              </a:rPr>
              <a:t>주식 순으로 시각화를 했습니다</a:t>
            </a:r>
            <a:r>
              <a:rPr lang="en-US" altLang="ko-KR" sz="1200" spc="100" dirty="0" smtClean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lang="ko-KR" altLang="en-US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 sz="1200" spc="100" dirty="0">
              <a:solidFill>
                <a:schemeClr val="dk1"/>
              </a:solidFill>
              <a:latin typeface="돋움"/>
              <a:ea typeface="돋움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50644" y="2570911"/>
            <a:ext cx="6156709" cy="3170903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i="0" u="none" strike="noStrike" kern="1200" cap="none" normalizeH="0" baseline="0">
                <a:solidFill>
                  <a:srgbClr val="000000"/>
                </a:solidFill>
                <a:latin typeface="맑은 고딕"/>
                <a:ea typeface="맑은 고딕"/>
              </a:rPr>
              <a:t>3.</a:t>
            </a:r>
            <a:r>
              <a:rPr kumimoji="0" lang="ko-KR" altLang="en-US" sz="1800" i="0" u="none" strike="noStrike" kern="1200" cap="none" normalizeH="0" baseline="0">
                <a:solidFill>
                  <a:srgbClr val="000000"/>
                </a:solidFill>
                <a:latin typeface="맑은 고딕"/>
                <a:ea typeface="맑은 고딕"/>
              </a:rPr>
              <a:t> 데이터 분석 응용</a:t>
            </a:r>
          </a:p>
        </p:txBody>
      </p:sp>
    </p:spTree>
    <p:extLst>
      <p:ext uri="{BB962C8B-B14F-4D97-AF65-F5344CB8AC3E}">
        <p14:creationId xmlns:p14="http://schemas.microsoft.com/office/powerpoint/2010/main" val="329690376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9"/>
            <a:ext cx="6388985" cy="8567844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200" spc="100" dirty="0" smtClean="0">
                <a:solidFill>
                  <a:schemeClr val="dk1"/>
                </a:solidFill>
                <a:latin typeface="돋움"/>
                <a:ea typeface="돋움"/>
              </a:rPr>
              <a:t>주식 개수가 너무 많으니까 </a:t>
            </a:r>
            <a:r>
              <a:rPr lang="ko-KR" altLang="en-US" sz="1200" spc="100" dirty="0">
                <a:solidFill>
                  <a:schemeClr val="dk1"/>
                </a:solidFill>
                <a:latin typeface="돋움"/>
                <a:ea typeface="돋움"/>
              </a:rPr>
              <a:t>매수 점수가 </a:t>
            </a:r>
            <a:r>
              <a:rPr lang="en-US" altLang="ko-KR" sz="1200" spc="100" dirty="0">
                <a:solidFill>
                  <a:schemeClr val="dk1"/>
                </a:solidFill>
                <a:latin typeface="돋움"/>
                <a:ea typeface="돋움"/>
              </a:rPr>
              <a:t>80</a:t>
            </a: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점 이상인 것만 다시 그려 보겠습니다</a:t>
            </a:r>
            <a:r>
              <a:rPr lang="en-US" altLang="ko-KR" sz="1200" spc="100" dirty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 dirty="0" err="1" smtClean="0">
                <a:solidFill>
                  <a:srgbClr val="0000FF"/>
                </a:solidFill>
                <a:latin typeface="돋움"/>
                <a:ea typeface="돋움"/>
              </a:rPr>
              <a:t>Result_sorted</a:t>
            </a:r>
            <a:r>
              <a:rPr lang="en-US" altLang="ko-KR" sz="1200" spc="100" dirty="0" smtClean="0">
                <a:solidFill>
                  <a:srgbClr val="0000FF"/>
                </a:solidFill>
                <a:latin typeface="돋움"/>
                <a:ea typeface="돋움"/>
              </a:rPr>
              <a:t>[</a:t>
            </a:r>
            <a:r>
              <a:rPr lang="en-US" altLang="ko-KR" sz="1200" spc="100" dirty="0" err="1" smtClean="0">
                <a:solidFill>
                  <a:srgbClr val="0000FF"/>
                </a:solidFill>
                <a:latin typeface="돋움"/>
                <a:ea typeface="돋움"/>
              </a:rPr>
              <a:t>result_sorted</a:t>
            </a:r>
            <a:r>
              <a:rPr lang="en-US" altLang="ko-KR" sz="1200" spc="100" dirty="0" smtClean="0">
                <a:solidFill>
                  <a:srgbClr val="0000FF"/>
                </a:solidFill>
                <a:latin typeface="돋움"/>
                <a:ea typeface="돋움"/>
              </a:rPr>
              <a:t>[＇buy score＇] 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&gt; 80].plot(kind</a:t>
            </a:r>
            <a:r>
              <a:rPr lang="en-US" altLang="ko-KR" sz="1200" spc="100" dirty="0" smtClean="0">
                <a:solidFill>
                  <a:srgbClr val="0000FF"/>
                </a:solidFill>
                <a:latin typeface="돋움"/>
                <a:ea typeface="돋움"/>
              </a:rPr>
              <a:t>=＇bar＇)</a:t>
            </a:r>
            <a:endParaRPr lang="en-US" altLang="ko-KR" sz="1200" spc="100" dirty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 dirty="0" err="1" smtClean="0">
                <a:solidFill>
                  <a:srgbClr val="0000FF"/>
                </a:solidFill>
                <a:latin typeface="돋움"/>
                <a:ea typeface="돋움"/>
              </a:rPr>
              <a:t>Plt.show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()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24478" y="2392597"/>
            <a:ext cx="5967865" cy="364914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i="0" u="none" strike="noStrike" kern="1200" cap="none" normalizeH="0" baseline="0">
                <a:solidFill>
                  <a:srgbClr val="000000"/>
                </a:solidFill>
                <a:latin typeface="맑은 고딕"/>
                <a:ea typeface="맑은 고딕"/>
              </a:rPr>
              <a:t>3.</a:t>
            </a:r>
            <a:r>
              <a:rPr kumimoji="0" lang="ko-KR" altLang="en-US" sz="1800" i="0" u="none" strike="noStrike" kern="1200" cap="none" normalizeH="0" baseline="0">
                <a:solidFill>
                  <a:srgbClr val="000000"/>
                </a:solidFill>
                <a:latin typeface="맑은 고딕"/>
                <a:ea typeface="맑은 고딕"/>
              </a:rPr>
              <a:t> 데이터 분석 응용</a:t>
            </a:r>
          </a:p>
        </p:txBody>
      </p:sp>
    </p:spTree>
    <p:extLst>
      <p:ext uri="{BB962C8B-B14F-4D97-AF65-F5344CB8AC3E}">
        <p14:creationId xmlns:p14="http://schemas.microsoft.com/office/powerpoint/2010/main" val="25885093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13"/>
          <p:cNvSpPr txBox="1"/>
          <p:nvPr/>
        </p:nvSpPr>
        <p:spPr>
          <a:xfrm>
            <a:off x="234506" y="1107098"/>
            <a:ext cx="6388985" cy="855301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배당귀족주란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S&amp;P 500에 속한 기업으로 25년 이상 배당금을 인상해야 합니다. 그리고 시가총액 30억 달러 이상이고 하루 평균 거래량이 최소 500만 달러가 되어야 합니다.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과거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10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년 기준으로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S&amp;P 500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연평균 복리 수익률은 약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13%,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배당귀족주는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14%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입니다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원금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1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억원을 투자해서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10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년 동안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14%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복리 수익을 올리면 최종 평가금액이 얼마인가요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?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3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억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7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천만 원입니다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만일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5%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예금 상품에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10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년간 묻어 두면 얼마가 될까요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?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1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억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6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천만 원입니다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물론 과거 수익률이 미래 수익률을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100%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보장하지는 않습니다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그렇게 될 확률이 높다는 겁니다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여기서 핵심은 이런 겁니다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“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배당은 투자 수익과 밀접한 상관관계가 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”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자유형 14"/>
              <p:cNvSpPr/>
              <p:nvPr/>
            </p:nvSpPr>
            <p:spPr>
              <a:xfrm>
                <a:off x="1038225" y="3912576"/>
                <a:ext cx="4781550" cy="38100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914400" h="914400">
                    <a:moveTo>
                      <a:pt x="0" y="0"/>
                    </a:moveTo>
                    <a:lnTo>
                      <a:pt x="914400" y="0"/>
                    </a:lnTo>
                    <a:lnTo>
                      <a:pt x="914400" y="914400"/>
                    </a:lnTo>
                    <a:lnTo>
                      <a:pt x="0" y="914400"/>
                    </a:lnTo>
                    <a:close/>
                  </a:path>
                </a:pathLst>
              </a:custGeom>
            </p:spPr>
            <p:txBody>
              <a:bodyPr/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sz="1800">
                          <a:latin typeface="Cambria Math"/>
                          <a:sym typeface="Cambria Math"/>
                        </a:rPr>
                        <m:t>100,000,000 × </m:t>
                      </m:r>
                      <m:sSup>
                        <m:sSupPr>
                          <m:ctrlPr>
                            <a:rPr sz="1800" i="1">
                              <a:latin typeface="Cambria Math" panose="02040503050406030204" pitchFamily="18" charset="0"/>
                              <a:sym typeface="Cambria Math"/>
                            </a:rPr>
                          </m:ctrlPr>
                        </m:sSupPr>
                        <m:e>
                          <m:r>
                            <a:rPr sz="1800">
                              <a:latin typeface="Cambria Math"/>
                              <a:sym typeface="Cambria Math"/>
                            </a:rPr>
                            <m:t>(1 + 0.14)</m:t>
                          </m:r>
                        </m:e>
                        <m:sup>
                          <m:r>
                            <a:rPr sz="1800" i="1">
                              <a:latin typeface="Cambria Math"/>
                              <a:sym typeface="Cambria Math"/>
                            </a:rPr>
                            <m:t>10</m:t>
                          </m:r>
                        </m:sup>
                      </m:sSup>
                      <m:r>
                        <a:rPr sz="1800">
                          <a:latin typeface="Cambria Math"/>
                          <a:sym typeface="Cambria Math"/>
                        </a:rPr>
                        <m:t> = 370,722,131</m:t>
                      </m:r>
                    </m:oMath>
                  </m:oMathPara>
                </a14:m>
                <a:endParaRPr/>
              </a:p>
            </p:txBody>
          </p:sp>
        </mc:Choice>
        <mc:Fallback xmlns="" xmlns:c="http://schemas.openxmlformats.org/drawingml/2006/chart" xmlns:dgm="http://schemas.openxmlformats.org/drawingml/2006/diagram" xmlns:dsp="http://schemas.microsoft.com/office/drawing/2008/diagram">
          <p:sp>
            <p:nvSpPr>
              <p:cNvPr id="15" name=""/>
              <p:cNvSpPr txBox="1"/>
              <p:nvPr/>
            </p:nvSpPr>
            <p:spPr>
              <a:xfrm>
                <a:off x="1038225" y="3912576"/>
                <a:ext cx="4781550" cy="38100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자유형 15"/>
              <p:cNvSpPr/>
              <p:nvPr/>
            </p:nvSpPr>
            <p:spPr>
              <a:xfrm>
                <a:off x="1038225" y="5808784"/>
                <a:ext cx="4781550" cy="38100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914400" h="914400">
                    <a:moveTo>
                      <a:pt x="0" y="0"/>
                    </a:moveTo>
                    <a:lnTo>
                      <a:pt x="914400" y="0"/>
                    </a:lnTo>
                    <a:lnTo>
                      <a:pt x="914400" y="914400"/>
                    </a:lnTo>
                    <a:lnTo>
                      <a:pt x="0" y="914400"/>
                    </a:lnTo>
                    <a:close/>
                  </a:path>
                </a:pathLst>
              </a:custGeom>
            </p:spPr>
            <p:txBody>
              <a:bodyPr/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sz="1800">
                          <a:latin typeface="Cambria Math"/>
                          <a:sym typeface="Cambria Math"/>
                        </a:rPr>
                        <m:t>100,000,000 × </m:t>
                      </m:r>
                      <m:sSup>
                        <m:sSupPr>
                          <m:ctrlPr>
                            <a:rPr sz="1800" i="1">
                              <a:latin typeface="Cambria Math" panose="02040503050406030204" pitchFamily="18" charset="0"/>
                              <a:sym typeface="Cambria Math"/>
                            </a:rPr>
                          </m:ctrlPr>
                        </m:sSupPr>
                        <m:e>
                          <m:r>
                            <a:rPr sz="1800">
                              <a:latin typeface="Cambria Math"/>
                              <a:sym typeface="Cambria Math"/>
                            </a:rPr>
                            <m:t>(1 + 0.05)</m:t>
                          </m:r>
                        </m:e>
                        <m:sup>
                          <m:r>
                            <a:rPr sz="1800" i="1">
                              <a:latin typeface="Cambria Math"/>
                              <a:sym typeface="Cambria Math"/>
                            </a:rPr>
                            <m:t>10</m:t>
                          </m:r>
                        </m:sup>
                      </m:sSup>
                      <m:r>
                        <a:rPr sz="1800">
                          <a:latin typeface="Cambria Math"/>
                          <a:sym typeface="Cambria Math"/>
                        </a:rPr>
                        <m:t> = 162,889,462</m:t>
                      </m:r>
                    </m:oMath>
                  </m:oMathPara>
                </a14:m>
                <a:endParaRPr/>
              </a:p>
            </p:txBody>
          </p:sp>
        </mc:Choice>
        <mc:Fallback xmlns="" xmlns:c="http://schemas.openxmlformats.org/drawingml/2006/chart" xmlns:dgm="http://schemas.openxmlformats.org/drawingml/2006/diagram" xmlns:dsp="http://schemas.microsoft.com/office/drawing/2008/diagram">
          <p:sp>
            <p:nvSpPr>
              <p:cNvPr id="16" name=""/>
              <p:cNvSpPr txBox="1"/>
              <p:nvPr/>
            </p:nvSpPr>
            <p:spPr>
              <a:xfrm>
                <a:off x="1038225" y="5808784"/>
                <a:ext cx="4781550" cy="38100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</p:sp>
        </mc:Fallback>
      </mc:AlternateContent>
      <p:sp>
        <p:nvSpPr>
          <p:cNvPr id="6" name="직사각형 5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lvl="0" indent="0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i="0" u="none" strike="noStrike" kern="1200" cap="none" spc="0" normalizeH="0" baseline="0" dirty="0">
                <a:solidFill>
                  <a:schemeClr val="dk1"/>
                </a:solidFill>
                <a:latin typeface="맑은 고딕"/>
                <a:ea typeface="맑은 고딕"/>
              </a:rPr>
              <a:t>1.</a:t>
            </a:r>
            <a:r>
              <a:rPr kumimoji="0" lang="ko-KR" altLang="en-US" sz="1800" i="0" u="none" strike="noStrike" kern="1200" cap="none" spc="0" normalizeH="0" baseline="0">
                <a:solidFill>
                  <a:schemeClr val="dk1"/>
                </a:solidFill>
                <a:latin typeface="맑은 고딕"/>
                <a:ea typeface="맑은 고딕"/>
              </a:rPr>
              <a:t> </a:t>
            </a:r>
            <a:r>
              <a:rPr kumimoji="0" lang="ko-KR" altLang="en-US" sz="1800" i="0" u="none" strike="noStrike" kern="1200" cap="none" spc="0" normalizeH="0" baseline="0" smtClean="0">
                <a:solidFill>
                  <a:schemeClr val="dk1"/>
                </a:solidFill>
                <a:latin typeface="맑은 고딕"/>
                <a:ea typeface="맑은 고딕"/>
              </a:rPr>
              <a:t>주식 투자 기본 </a:t>
            </a:r>
            <a:r>
              <a:rPr kumimoji="0" lang="en-US" altLang="ko-KR" sz="1800" i="0" u="none" strike="noStrike" kern="1200" cap="none" spc="0" normalizeH="0" baseline="0" dirty="0" smtClean="0">
                <a:solidFill>
                  <a:schemeClr val="dk1"/>
                </a:solidFill>
                <a:latin typeface="맑은 고딕"/>
                <a:ea typeface="맑은 고딕"/>
              </a:rPr>
              <a:t>- </a:t>
            </a:r>
            <a:r>
              <a:rPr kumimoji="0" lang="ko-KR" altLang="en-US" sz="1800" i="0" u="none" strike="noStrike" kern="1200" cap="none" spc="0" normalizeH="0" baseline="0" smtClean="0">
                <a:solidFill>
                  <a:schemeClr val="dk1"/>
                </a:solidFill>
                <a:latin typeface="맑은 고딕"/>
                <a:ea typeface="맑은 고딕"/>
              </a:rPr>
              <a:t>쌀사비파</a:t>
            </a:r>
            <a:endParaRPr kumimoji="0" lang="ko-KR" altLang="en-US" sz="1800" i="0" u="none" strike="noStrike" kern="1200" cap="none" spc="0" normalizeH="0" baseline="0">
              <a:solidFill>
                <a:schemeClr val="dk1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39904235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9"/>
            <a:ext cx="6388985" cy="8567844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200" spc="100">
                <a:latin typeface="돋움"/>
                <a:ea typeface="돋움"/>
              </a:rPr>
              <a:t>이제 가격이 싼 주식은 뽑았습니다</a:t>
            </a:r>
            <a:r>
              <a:rPr lang="en-US" altLang="ko-KR" sz="1200" spc="100">
                <a:latin typeface="돋움"/>
                <a:ea typeface="돋움"/>
              </a:rPr>
              <a:t>.</a:t>
            </a:r>
            <a:r>
              <a:rPr lang="ko-KR" altLang="en-US" sz="1200" spc="100">
                <a:latin typeface="돋움"/>
                <a:ea typeface="돋움"/>
              </a:rPr>
              <a:t>그러나 꼭 해야 할 일이 남았습니다</a:t>
            </a:r>
            <a:r>
              <a:rPr lang="en-US" altLang="ko-KR" sz="1200" spc="100">
                <a:latin typeface="돋움"/>
                <a:ea typeface="돋움"/>
              </a:rPr>
              <a:t>. </a:t>
            </a:r>
            <a:r>
              <a:rPr lang="ko-KR" altLang="en-US" sz="1200" spc="100">
                <a:latin typeface="돋움"/>
                <a:ea typeface="돋움"/>
              </a:rPr>
              <a:t>회사가 얼마나 돈을 잘 버는지 그리고 번 돈에서 배당을 얼마나 주는지 확인합니다</a:t>
            </a:r>
            <a:r>
              <a:rPr lang="en-US" altLang="ko-KR" sz="1200" spc="100">
                <a:latin typeface="돋움"/>
                <a:ea typeface="돋움"/>
              </a:rPr>
              <a:t>. </a:t>
            </a:r>
            <a:r>
              <a:rPr lang="ko-KR" altLang="en-US" sz="1200" spc="100">
                <a:latin typeface="돋움"/>
                <a:ea typeface="돋움"/>
              </a:rPr>
              <a:t>즉</a:t>
            </a:r>
            <a:r>
              <a:rPr lang="en-US" altLang="ko-KR" sz="1200" spc="100">
                <a:latin typeface="돋움"/>
                <a:ea typeface="돋움"/>
              </a:rPr>
              <a:t>, ROE(</a:t>
            </a:r>
            <a:r>
              <a:rPr lang="ko-KR" altLang="en-US" sz="1200" spc="100">
                <a:latin typeface="돋움"/>
                <a:ea typeface="돋움"/>
              </a:rPr>
              <a:t>주가 수익 비율</a:t>
            </a:r>
            <a:r>
              <a:rPr lang="en-US" altLang="ko-KR" sz="1200" spc="100">
                <a:latin typeface="돋움"/>
                <a:ea typeface="돋움"/>
              </a:rPr>
              <a:t>), Payout Ratio(</a:t>
            </a:r>
            <a:r>
              <a:rPr lang="ko-KR" altLang="en-US" sz="1200" spc="100">
                <a:latin typeface="돋움"/>
                <a:ea typeface="돋움"/>
              </a:rPr>
              <a:t>배당 성향</a:t>
            </a:r>
            <a:r>
              <a:rPr lang="en-US" altLang="ko-KR" sz="1200" spc="100">
                <a:latin typeface="돋움"/>
                <a:ea typeface="돋움"/>
              </a:rPr>
              <a:t>)</a:t>
            </a:r>
            <a:r>
              <a:rPr lang="ko-KR" altLang="en-US" sz="1200" spc="100">
                <a:latin typeface="돋움"/>
                <a:ea typeface="돋움"/>
              </a:rPr>
              <a:t>을</a:t>
            </a:r>
            <a:r>
              <a:rPr lang="en-US" altLang="ko-KR" sz="1200" spc="100">
                <a:latin typeface="돋움"/>
                <a:ea typeface="돋움"/>
              </a:rPr>
              <a:t> </a:t>
            </a:r>
            <a:r>
              <a:rPr lang="ko-KR" altLang="en-US" sz="1200" spc="100">
                <a:latin typeface="돋움"/>
                <a:ea typeface="돋움"/>
              </a:rPr>
              <a:t>확인합니다</a:t>
            </a:r>
            <a:r>
              <a:rPr lang="en-US" altLang="ko-KR" sz="1200" spc="100"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latin typeface="돋움"/>
              <a:ea typeface="돋움"/>
            </a:endParaRPr>
          </a:p>
          <a:p>
            <a:pPr marL="171450" lvl="0" indent="-17145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en-US" altLang="ko-KR" sz="1200" spc="100">
                <a:latin typeface="돋움"/>
                <a:ea typeface="돋움"/>
              </a:rPr>
              <a:t>ROE</a:t>
            </a:r>
            <a:r>
              <a:rPr lang="ko-KR" altLang="en-US" sz="1200" spc="100">
                <a:latin typeface="돋움"/>
                <a:ea typeface="돋움"/>
              </a:rPr>
              <a:t>는 최소 </a:t>
            </a:r>
            <a:r>
              <a:rPr lang="en-US" altLang="ko-KR" sz="1200" spc="100">
                <a:latin typeface="돋움"/>
                <a:ea typeface="돋움"/>
              </a:rPr>
              <a:t>10%</a:t>
            </a:r>
            <a:r>
              <a:rPr lang="ko-KR" altLang="en-US" sz="1200" spc="100">
                <a:latin typeface="돋움"/>
                <a:ea typeface="돋움"/>
              </a:rPr>
              <a:t>이상은 되어야 합니다</a:t>
            </a:r>
            <a:r>
              <a:rPr lang="en-US" altLang="ko-KR" sz="1200" spc="100">
                <a:latin typeface="돋움"/>
                <a:ea typeface="돋움"/>
              </a:rPr>
              <a:t>.</a:t>
            </a:r>
          </a:p>
          <a:p>
            <a:pPr marL="171450" lvl="0" indent="-171450" algn="just">
              <a:lnSpc>
                <a:spcPct val="150000"/>
              </a:lnSpc>
              <a:buFont typeface="Arial"/>
              <a:buChar char="•"/>
              <a:defRPr/>
            </a:pPr>
            <a:r>
              <a:rPr lang="en-US" altLang="ko-KR" sz="1200" spc="100">
                <a:latin typeface="돋움"/>
                <a:ea typeface="돋움"/>
              </a:rPr>
              <a:t>Payout Ratio</a:t>
            </a:r>
            <a:r>
              <a:rPr lang="ko-KR" altLang="en-US" sz="1200" spc="100">
                <a:latin typeface="돋움"/>
                <a:ea typeface="돋움"/>
              </a:rPr>
              <a:t>은 </a:t>
            </a:r>
            <a:r>
              <a:rPr lang="en-US" altLang="ko-KR" sz="1200" spc="100">
                <a:latin typeface="돋움"/>
                <a:ea typeface="돋움"/>
              </a:rPr>
              <a:t>20~60%</a:t>
            </a:r>
            <a:r>
              <a:rPr lang="ko-KR" altLang="en-US" sz="1200" spc="100">
                <a:latin typeface="돋움"/>
                <a:ea typeface="돋움"/>
              </a:rPr>
              <a:t>가 적당합니다</a:t>
            </a:r>
            <a:r>
              <a:rPr lang="en-US" altLang="ko-KR" sz="1200" spc="100">
                <a:latin typeface="돋움"/>
                <a:ea typeface="돋움"/>
              </a:rPr>
              <a:t>.</a:t>
            </a:r>
          </a:p>
          <a:p>
            <a:pPr marL="171450" lvl="0" indent="-17145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endParaRPr lang="en-US" altLang="ko-KR" sz="1200" spc="100"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>
                <a:latin typeface="돋움"/>
                <a:ea typeface="돋움"/>
              </a:rPr>
              <a:t>2</a:t>
            </a:r>
            <a:r>
              <a:rPr lang="ko-KR" altLang="en-US" sz="1200" spc="100">
                <a:latin typeface="돋움"/>
                <a:ea typeface="돋움"/>
              </a:rPr>
              <a:t>가지 지표만 봐도 이 회사가 앞으로 배당금을 계속 올려 줄 수 있을지 확인할 수 있습니다</a:t>
            </a:r>
            <a:r>
              <a:rPr lang="en-US" altLang="ko-KR" sz="1200" spc="100"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StockBasicInfo</a:t>
            </a: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 클래스에서 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getRoe,</a:t>
            </a: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 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getPayoutRatio</a:t>
            </a: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를 이용하면 됩니다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>
                <a:solidFill>
                  <a:srgbClr val="0000FF"/>
                </a:solidFill>
                <a:latin typeface="돋움"/>
                <a:ea typeface="돋움"/>
              </a:rPr>
              <a:t>class StockBasicInfo: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>
                <a:solidFill>
                  <a:srgbClr val="0000FF"/>
                </a:solidFill>
                <a:latin typeface="돋움"/>
                <a:ea typeface="돋움"/>
              </a:rPr>
              <a:t>    def __init__(self, ticker):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>
                <a:solidFill>
                  <a:srgbClr val="0000FF"/>
                </a:solidFill>
                <a:latin typeface="돋움"/>
                <a:ea typeface="돋움"/>
              </a:rPr>
              <a:t>        self.ticker = ticker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>
                <a:solidFill>
                  <a:srgbClr val="0000FF"/>
                </a:solidFill>
                <a:latin typeface="돋움"/>
                <a:ea typeface="돋움"/>
              </a:rPr>
              <a:t>        self.stock_stats = stock_info.get_stats(ticker)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>
                <a:solidFill>
                  <a:srgbClr val="0000FF"/>
                </a:solidFill>
                <a:latin typeface="돋움"/>
                <a:ea typeface="돋움"/>
              </a:rPr>
              <a:t>    def getRoe(self):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>
                <a:solidFill>
                  <a:srgbClr val="0000FF"/>
                </a:solidFill>
                <a:latin typeface="돋움"/>
                <a:ea typeface="돋움"/>
              </a:rPr>
              <a:t>        stock_stats = self.stock_stats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>
                <a:solidFill>
                  <a:srgbClr val="0000FF"/>
                </a:solidFill>
                <a:latin typeface="돋움"/>
                <a:ea typeface="돋움"/>
              </a:rPr>
              <a:t>        roe = stock_stats['Value'][stock_stats['Attribute'] == 'Return on Equity (ttm)'].values[0]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>
                <a:solidFill>
                  <a:srgbClr val="0000FF"/>
                </a:solidFill>
                <a:latin typeface="돋움"/>
                <a:ea typeface="돋움"/>
              </a:rPr>
              <a:t>        return roe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>
                <a:solidFill>
                  <a:srgbClr val="0000FF"/>
                </a:solidFill>
                <a:latin typeface="돋움"/>
                <a:ea typeface="돋움"/>
              </a:rPr>
              <a:t>        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>
                <a:solidFill>
                  <a:srgbClr val="0000FF"/>
                </a:solidFill>
                <a:latin typeface="돋움"/>
                <a:ea typeface="돋움"/>
              </a:rPr>
              <a:t>    def getPayoutRatio(self):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>
                <a:solidFill>
                  <a:srgbClr val="0000FF"/>
                </a:solidFill>
                <a:latin typeface="돋움"/>
                <a:ea typeface="돋움"/>
              </a:rPr>
              <a:t>        stock_stats = self.stock_stats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>
                <a:solidFill>
                  <a:srgbClr val="0000FF"/>
                </a:solidFill>
                <a:latin typeface="돋움"/>
                <a:ea typeface="돋움"/>
              </a:rPr>
              <a:t>        payout_ratio = stock_stats['Value'][stock_stats['Attribute'] == 'Payout Ratio 4'].values[0]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>
                <a:solidFill>
                  <a:srgbClr val="0000FF"/>
                </a:solidFill>
                <a:latin typeface="돋움"/>
                <a:ea typeface="돋움"/>
              </a:rPr>
              <a:t>        return payout_ratio</a:t>
            </a:r>
            <a:endParaRPr lang="en-US" altLang="ko-KR" sz="1200" spc="100">
              <a:solidFill>
                <a:srgbClr val="FF000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latin typeface="돋움"/>
              <a:ea typeface="돋움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i="0" u="none" strike="noStrike" kern="1200" cap="none" normalizeH="0" baseline="0" dirty="0">
                <a:solidFill>
                  <a:srgbClr val="000000"/>
                </a:solidFill>
                <a:latin typeface="맑은 고딕"/>
                <a:ea typeface="맑은 고딕"/>
              </a:rPr>
              <a:t>3.</a:t>
            </a:r>
            <a:r>
              <a:rPr kumimoji="0" lang="ko-KR" altLang="en-US" sz="1800" i="0" u="none" strike="noStrike" kern="1200" cap="none" normalizeH="0" baseline="0">
                <a:solidFill>
                  <a:srgbClr val="000000"/>
                </a:solidFill>
                <a:latin typeface="맑은 고딕"/>
                <a:ea typeface="맑은 고딕"/>
              </a:rPr>
              <a:t> 데이터 분석 응용</a:t>
            </a:r>
          </a:p>
        </p:txBody>
      </p:sp>
    </p:spTree>
    <p:extLst>
      <p:ext uri="{BB962C8B-B14F-4D97-AF65-F5344CB8AC3E}">
        <p14:creationId xmlns:p14="http://schemas.microsoft.com/office/powerpoint/2010/main" val="287576874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9"/>
            <a:ext cx="6388985" cy="8567844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>
                <a:latin typeface="돋움"/>
                <a:ea typeface="돋움"/>
              </a:rPr>
              <a:t>for </a:t>
            </a:r>
            <a:r>
              <a:rPr lang="ko-KR" altLang="en-US" sz="1200" spc="100">
                <a:latin typeface="돋움"/>
                <a:ea typeface="돋움"/>
              </a:rPr>
              <a:t>문을 이용해서 전체 주식의 </a:t>
            </a:r>
            <a:r>
              <a:rPr lang="en-US" altLang="ko-KR" sz="1200" spc="100">
                <a:latin typeface="돋움"/>
                <a:ea typeface="돋움"/>
              </a:rPr>
              <a:t>roe</a:t>
            </a:r>
            <a:r>
              <a:rPr lang="ko-KR" altLang="en-US" sz="1200" spc="100">
                <a:latin typeface="돋움"/>
                <a:ea typeface="돋움"/>
              </a:rPr>
              <a:t>와 </a:t>
            </a:r>
            <a:r>
              <a:rPr lang="en-US" altLang="ko-KR" sz="1200" spc="100">
                <a:latin typeface="돋움"/>
                <a:ea typeface="돋움"/>
              </a:rPr>
              <a:t>payoutratio</a:t>
            </a:r>
            <a:r>
              <a:rPr lang="ko-KR" altLang="en-US" sz="1200" spc="100">
                <a:latin typeface="돋움"/>
                <a:ea typeface="돋움"/>
              </a:rPr>
              <a:t>를 읽어 옵니다</a:t>
            </a:r>
            <a:r>
              <a:rPr lang="en-US" altLang="ko-KR" sz="1200" spc="100"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>
                <a:solidFill>
                  <a:srgbClr val="0000FF"/>
                </a:solidFill>
                <a:latin typeface="돋움"/>
                <a:ea typeface="돋움"/>
              </a:rPr>
              <a:t>roes = []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>
                <a:solidFill>
                  <a:srgbClr val="0000FF"/>
                </a:solidFill>
                <a:latin typeface="돋움"/>
                <a:ea typeface="돋움"/>
              </a:rPr>
              <a:t>payoutratios = []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>
                <a:solidFill>
                  <a:srgbClr val="0000FF"/>
                </a:solidFill>
                <a:latin typeface="돋움"/>
                <a:ea typeface="돋움"/>
              </a:rPr>
              <a:t>for ticker in result.index: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>
                <a:solidFill>
                  <a:srgbClr val="0000FF"/>
                </a:solidFill>
                <a:latin typeface="돋움"/>
                <a:ea typeface="돋움"/>
              </a:rPr>
              <a:t>    #print(ticker)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>
                <a:solidFill>
                  <a:srgbClr val="0000FF"/>
                </a:solidFill>
                <a:latin typeface="돋움"/>
                <a:ea typeface="돋움"/>
              </a:rPr>
              <a:t>    stockBasicInfo = StockBasicInfo(ticker)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>
                <a:solidFill>
                  <a:srgbClr val="0000FF"/>
                </a:solidFill>
                <a:latin typeface="돋움"/>
                <a:ea typeface="돋움"/>
              </a:rPr>
              <a:t>    roes.append(stockBasicInfo.getRoe())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>
                <a:solidFill>
                  <a:srgbClr val="0000FF"/>
                </a:solidFill>
                <a:latin typeface="돋움"/>
                <a:ea typeface="돋움"/>
              </a:rPr>
              <a:t>    payoutratios.append(stockBasicInfo.getPayoutRatio())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그리고 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result</a:t>
            </a: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에 추가하겠습니다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>
                <a:solidFill>
                  <a:srgbClr val="0000FF"/>
                </a:solidFill>
                <a:latin typeface="돋움"/>
                <a:ea typeface="돋움"/>
              </a:rPr>
              <a:t>result['roe'] = roes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>
                <a:solidFill>
                  <a:srgbClr val="0000FF"/>
                </a:solidFill>
                <a:latin typeface="돋움"/>
                <a:ea typeface="돋움"/>
              </a:rPr>
              <a:t>result['payout ratio'] = payoutratios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이제 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result</a:t>
            </a: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 데이터프레임을 출력해 보겠습니다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>
                <a:solidFill>
                  <a:srgbClr val="0000FF"/>
                </a:solidFill>
                <a:latin typeface="돋움"/>
                <a:ea typeface="돋움"/>
              </a:rPr>
              <a:t>result.head(3)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MMM</a:t>
            </a: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은 포스트잇을 만드는 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3M</a:t>
            </a: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입니다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 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roe</a:t>
            </a: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가 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45</a:t>
            </a: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에 배당성향이 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51.9%!</a:t>
            </a: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 대박을 발견했습니다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i="0" u="none" strike="noStrike" kern="1200" cap="none" normalizeH="0" baseline="0">
                <a:solidFill>
                  <a:srgbClr val="000000"/>
                </a:solidFill>
                <a:latin typeface="맑은 고딕"/>
                <a:ea typeface="맑은 고딕"/>
              </a:rPr>
              <a:t>3.</a:t>
            </a:r>
            <a:r>
              <a:rPr kumimoji="0" lang="ko-KR" altLang="en-US" sz="1800" i="0" u="none" strike="noStrike" kern="1200" cap="none" normalizeH="0" baseline="0">
                <a:solidFill>
                  <a:srgbClr val="000000"/>
                </a:solidFill>
                <a:latin typeface="맑은 고딕"/>
                <a:ea typeface="맑은 고딕"/>
              </a:rPr>
              <a:t> 데이터 분석 응용 </a:t>
            </a:r>
            <a:r>
              <a:rPr kumimoji="0" lang="en-US" altLang="ko-KR" sz="1800" i="0" u="none" strike="noStrike" kern="1200" cap="none" normalizeH="0" baseline="0">
                <a:solidFill>
                  <a:srgbClr val="000000"/>
                </a:solidFill>
                <a:latin typeface="맑은 고딕"/>
                <a:ea typeface="맑은 고딕"/>
              </a:rPr>
              <a:t>-</a:t>
            </a:r>
            <a:r>
              <a:rPr kumimoji="0" lang="ko-KR" altLang="en-US" sz="1800" i="0" u="none" strike="noStrike" kern="1200" cap="none" normalizeH="0" baseline="0">
                <a:solidFill>
                  <a:srgbClr val="000000"/>
                </a:solidFill>
                <a:latin typeface="맑은 고딕"/>
                <a:ea typeface="맑은 고딕"/>
              </a:rPr>
              <a:t> 대박 발견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16710" y="5441990"/>
            <a:ext cx="6273696" cy="2150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09038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9"/>
            <a:ext cx="6388985" cy="8567844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이제 분석한 결과를 엑셀 파일로 저장하겠습니다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>
                <a:solidFill>
                  <a:srgbClr val="0000FF"/>
                </a:solidFill>
                <a:latin typeface="돋움"/>
                <a:ea typeface="돋움"/>
              </a:rPr>
              <a:t>from datetime import date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>
                <a:solidFill>
                  <a:srgbClr val="0000FF"/>
                </a:solidFill>
                <a:latin typeface="돋움"/>
                <a:ea typeface="돋움"/>
              </a:rPr>
              <a:t>today = date.today().strftime("%Y%m%d")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>
                <a:solidFill>
                  <a:srgbClr val="0000FF"/>
                </a:solidFill>
                <a:latin typeface="돋움"/>
                <a:ea typeface="돋움"/>
              </a:rPr>
              <a:t>result_file_name = STOCK_FILE_NAME.split(".")[0] + "_result_" + today + ".xlsx"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>
                <a:solidFill>
                  <a:srgbClr val="0000FF"/>
                </a:solidFill>
                <a:latin typeface="돋움"/>
                <a:ea typeface="돋움"/>
              </a:rPr>
              <a:t>result.to_excel(result_file_name)</a:t>
            </a: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파일로 저장되었는지 확인해 보겠습니다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파일이 정상적으로 저장되었습니다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i="0" u="none" strike="noStrike" kern="1200" cap="none" normalizeH="0" baseline="0">
                <a:solidFill>
                  <a:srgbClr val="000000"/>
                </a:solidFill>
                <a:latin typeface="맑은 고딕"/>
                <a:ea typeface="맑은 고딕"/>
              </a:rPr>
              <a:t>3.</a:t>
            </a:r>
            <a:r>
              <a:rPr kumimoji="0" lang="ko-KR" altLang="en-US" sz="1800" i="0" u="none" strike="noStrike" kern="1200" cap="none" normalizeH="0" baseline="0">
                <a:solidFill>
                  <a:srgbClr val="000000"/>
                </a:solidFill>
                <a:latin typeface="맑은 고딕"/>
                <a:ea typeface="맑은 고딕"/>
              </a:rPr>
              <a:t> 데이터 분석 응용 </a:t>
            </a:r>
            <a:r>
              <a:rPr kumimoji="0" lang="en-US" altLang="ko-KR" sz="1800" i="0" u="none" strike="noStrike" kern="1200" cap="none" normalizeH="0" baseline="0">
                <a:solidFill>
                  <a:srgbClr val="000000"/>
                </a:solidFill>
                <a:latin typeface="맑은 고딕"/>
                <a:ea typeface="맑은 고딕"/>
              </a:rPr>
              <a:t>-</a:t>
            </a:r>
            <a:r>
              <a:rPr kumimoji="0" lang="ko-KR" altLang="en-US" sz="1800" i="0" u="none" strike="noStrike" kern="1200" cap="none" normalizeH="0" baseline="0">
                <a:solidFill>
                  <a:srgbClr val="000000"/>
                </a:solidFill>
                <a:latin typeface="맑은 고딕"/>
                <a:ea typeface="맑은 고딕"/>
              </a:rPr>
              <a:t> 결과를 엑셀로 저장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79434" y="3556857"/>
            <a:ext cx="4899132" cy="3474109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2047874" y="4953000"/>
            <a:ext cx="1018441" cy="1439196"/>
          </a:xfrm>
          <a:prstGeom prst="roundRect">
            <a:avLst>
              <a:gd name="adj" fmla="val 16667"/>
            </a:avLst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lvl="0">
              <a:defRPr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133866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8538347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lvl="0" indent="0" algn="just">
              <a:lnSpc>
                <a:spcPct val="150000"/>
              </a:lnSpc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엑셀 파일을 열어 보겠습니다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</a:p>
          <a:p>
            <a:pPr marL="0" lvl="0" indent="0" algn="just">
              <a:lnSpc>
                <a:spcPct val="150000"/>
              </a:lnSpc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>
              <a:lnSpc>
                <a:spcPct val="150000"/>
              </a:lnSpc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>
              <a:lnSpc>
                <a:spcPct val="150000"/>
              </a:lnSpc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>
              <a:lnSpc>
                <a:spcPct val="150000"/>
              </a:lnSpc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>
              <a:lnSpc>
                <a:spcPct val="150000"/>
              </a:lnSpc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>
              <a:lnSpc>
                <a:spcPct val="150000"/>
              </a:lnSpc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>
              <a:lnSpc>
                <a:spcPct val="150000"/>
              </a:lnSpc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>
              <a:lnSpc>
                <a:spcPct val="150000"/>
              </a:lnSpc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>
              <a:lnSpc>
                <a:spcPct val="150000"/>
              </a:lnSpc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>
              <a:lnSpc>
                <a:spcPct val="150000"/>
              </a:lnSpc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>
              <a:lnSpc>
                <a:spcPct val="150000"/>
              </a:lnSpc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>
              <a:lnSpc>
                <a:spcPct val="150000"/>
              </a:lnSpc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>
              <a:lnSpc>
                <a:spcPct val="150000"/>
              </a:lnSpc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>
              <a:lnSpc>
                <a:spcPct val="150000"/>
              </a:lnSpc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데이터도 모두 입력되어 있습니다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</a:p>
          <a:p>
            <a:pPr marL="0" lvl="0" indent="0" algn="just">
              <a:lnSpc>
                <a:spcPct val="150000"/>
              </a:lnSpc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>
              <a:lnSpc>
                <a:spcPct val="150000"/>
              </a:lnSpc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이 중에서 투자할 종목을 골라 잡으면 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i="0" u="none" strike="noStrike" kern="1200" cap="none" normalizeH="0" baseline="0">
                <a:solidFill>
                  <a:srgbClr val="000000"/>
                </a:solidFill>
                <a:latin typeface="맑은 고딕"/>
                <a:ea typeface="맑은 고딕"/>
              </a:rPr>
              <a:t>3.</a:t>
            </a:r>
            <a:r>
              <a:rPr kumimoji="0" lang="ko-KR" altLang="en-US" i="0" u="none" strike="noStrike" kern="1200" cap="none" normalizeH="0" baseline="0">
                <a:solidFill>
                  <a:srgbClr val="000000"/>
                </a:solidFill>
                <a:latin typeface="맑은 고딕"/>
                <a:ea typeface="맑은 고딕"/>
              </a:rPr>
              <a:t> 데이터 분석 응용 </a:t>
            </a:r>
            <a:r>
              <a:rPr kumimoji="0" lang="en-US" altLang="ko-KR" i="0" u="none" strike="noStrike" kern="1200" cap="none" normalizeH="0" baseline="0">
                <a:solidFill>
                  <a:srgbClr val="000000"/>
                </a:solidFill>
                <a:latin typeface="맑은 고딕"/>
                <a:ea typeface="맑은 고딕"/>
              </a:rPr>
              <a:t>-</a:t>
            </a:r>
            <a:r>
              <a:rPr kumimoji="0" lang="ko-KR" altLang="en-US" i="0" u="none" strike="noStrike" kern="1200" cap="none" normalizeH="0" baseline="0">
                <a:solidFill>
                  <a:srgbClr val="000000"/>
                </a:solidFill>
                <a:latin typeface="맑은 고딕"/>
                <a:ea typeface="맑은 고딕"/>
              </a:rPr>
              <a:t> 결과를 엑셀로 저장</a:t>
            </a:r>
            <a:endParaRPr kumimoji="0" lang="ko-KR" altLang="en-US" sz="1800" i="0" u="none" strike="noStrike" kern="1200" cap="none" spc="-300" normalizeH="0" baseline="0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429000" y="4953000"/>
            <a:ext cx="0" cy="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38031" y="1700865"/>
            <a:ext cx="6096552" cy="3067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74305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8538347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b="1" spc="100">
                <a:solidFill>
                  <a:schemeClr val="dk1"/>
                </a:solidFill>
                <a:latin typeface="돋움"/>
                <a:ea typeface="돋움"/>
              </a:rPr>
              <a:t>미국 주식은 무료로 백테스트할 수 있습니다</a:t>
            </a:r>
            <a:r>
              <a:rPr lang="en-US" altLang="ko-KR" sz="1200" b="1" spc="10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 </a:t>
            </a: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백테스트란 과거 수익률을 확인하는 방법입니다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타임머신을 타고 옛날에 이렇게 투자했다면 오늘 얼마나 벌었을까 알아 볼 수 있습니다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포트폴리오를 구성했다면 과거 데이터로 수익률을 꼭 예상해 보세요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포트폴리오 비주얼라이저를 이용하면 됩니다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. </a:t>
            </a: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그리고 무료입니다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lvl="0" algn="just">
              <a:lnSpc>
                <a:spcPct val="150000"/>
              </a:lnSpc>
              <a:defRPr/>
            </a:pPr>
            <a:r>
              <a:rPr lang="en-US" altLang="ko-KR" sz="1200" u="sng">
                <a:hlinkClick r:id="rId2"/>
              </a:rPr>
              <a:t>https://www.portfoliovisualizer.com/</a:t>
            </a:r>
            <a:endParaRPr lang="en-US" altLang="ko-KR" sz="1200" u="sng"/>
          </a:p>
          <a:p>
            <a:pPr lvl="0" algn="just">
              <a:lnSpc>
                <a:spcPct val="150000"/>
              </a:lnSpc>
              <a:defRPr/>
            </a:pPr>
            <a:endParaRPr lang="en-US" altLang="ko-KR" sz="1200" u="sng"/>
          </a:p>
          <a:p>
            <a:pPr lvl="0" algn="just">
              <a:lnSpc>
                <a:spcPct val="150000"/>
              </a:lnSpc>
              <a:defRPr/>
            </a:pPr>
            <a:endParaRPr lang="en-US" altLang="ko-KR" sz="1200" u="sng"/>
          </a:p>
          <a:p>
            <a:pPr lvl="0" algn="just">
              <a:lnSpc>
                <a:spcPct val="150000"/>
              </a:lnSpc>
              <a:defRPr/>
            </a:pP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투자 기간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,</a:t>
            </a: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 투자금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,</a:t>
            </a: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 그리고 배당 재투자 옵션을 설정합니다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lvl="0" algn="just">
              <a:lnSpc>
                <a:spcPct val="150000"/>
              </a:lnSpc>
              <a:defRPr/>
            </a:pPr>
            <a:endParaRPr lang="en-US" altLang="ko-KR" sz="1200" u="sng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u="sng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u="sng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u="sng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u="sng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Portfolio Assets에 포트폴리오의 Ticker와 비중을 입력합니다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보통 동일 비중으로 합니다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.10</a:t>
            </a: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종목이라면 비중을 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10%</a:t>
            </a: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씩 입력하면 됩니다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lvl="0" algn="just">
              <a:lnSpc>
                <a:spcPct val="150000"/>
              </a:lnSpc>
              <a:defRPr/>
            </a:pPr>
            <a:endParaRPr lang="en-US" altLang="ko-KR" sz="1200" u="sng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u="sng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u="sng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u="sng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u="sng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ko-KR" altLang="en-US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ko-KR" altLang="en-US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u="sng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u="sng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u="sng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u="sng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171450" lvl="0" indent="-17145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i="0" u="none" strike="noStrike" kern="1200" cap="none" spc="0" normalizeH="0" baseline="0">
                <a:solidFill>
                  <a:schemeClr val="tx1"/>
                </a:solidFill>
                <a:latin typeface="맑은 고딕"/>
                <a:ea typeface="맑은 고딕"/>
              </a:rPr>
              <a:t>4.1</a:t>
            </a:r>
            <a:r>
              <a:rPr kumimoji="0" lang="ko-KR" altLang="en-US" sz="1800" i="0" u="none" strike="noStrike" kern="1200" cap="none" spc="0" normalizeH="0" baseline="0">
                <a:solidFill>
                  <a:schemeClr val="tx1"/>
                </a:solidFill>
                <a:latin typeface="맑은 고딕"/>
                <a:ea typeface="맑은 고딕"/>
              </a:rPr>
              <a:t> 타임머신을 타고 과거에 투자했다면</a:t>
            </a:r>
            <a:r>
              <a:rPr kumimoji="0" lang="en-US" altLang="ko-KR" sz="1800" i="0" u="none" strike="noStrike" kern="1200" cap="none" spc="0" normalizeH="0" baseline="0">
                <a:solidFill>
                  <a:schemeClr val="tx1"/>
                </a:solidFill>
                <a:latin typeface="맑은 고딕"/>
                <a:ea typeface="맑은 고딕"/>
              </a:rPr>
              <a:t>?</a:t>
            </a:r>
            <a:r>
              <a:rPr kumimoji="0" lang="ko-KR" altLang="en-US" sz="1800" i="0" u="none" strike="noStrike" kern="1200" cap="none" spc="-300" normalizeH="0" baseline="0">
                <a:solidFill>
                  <a:schemeClr val="tx1"/>
                </a:solidFill>
                <a:latin typeface="맑은 고딕"/>
                <a:ea typeface="맑은 고딕"/>
              </a:rPr>
              <a:t> 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43715" y="4067811"/>
            <a:ext cx="6524078" cy="161736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43715" y="6861210"/>
            <a:ext cx="4838142" cy="1152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59461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856183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lvl="0" algn="just">
              <a:lnSpc>
                <a:spcPct val="150000"/>
              </a:lnSpc>
              <a:defRPr/>
            </a:pPr>
            <a:r>
              <a:rPr lang="ko-KR" altLang="en-US" sz="1200" spc="100" dirty="0" smtClean="0">
                <a:solidFill>
                  <a:schemeClr val="dk1"/>
                </a:solidFill>
                <a:latin typeface="돋움"/>
                <a:ea typeface="돋움"/>
              </a:rPr>
              <a:t>실행하면 </a:t>
            </a:r>
            <a:r>
              <a:rPr lang="en-US" altLang="ko-KR" sz="1200" spc="100" dirty="0">
                <a:solidFill>
                  <a:schemeClr val="dk1"/>
                </a:solidFill>
                <a:latin typeface="돋움"/>
                <a:ea typeface="돋움"/>
              </a:rPr>
              <a:t>1~2</a:t>
            </a: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초 안에 투자 결과를 확인할 수 있습니다</a:t>
            </a:r>
            <a:r>
              <a:rPr lang="en-US" altLang="ko-KR" sz="1200" spc="100" dirty="0" smtClean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lvl="0" algn="just">
              <a:lnSpc>
                <a:spcPct val="150000"/>
              </a:lnSpc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u="sng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u="sng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u="sng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u="sng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u="sng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u="sng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u="sng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u="sng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u="sng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u="sng" spc="100" dirty="0" smtClean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u="sng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r>
              <a:rPr lang="ko-KR" altLang="en-US" sz="1200" spc="100" dirty="0">
                <a:solidFill>
                  <a:schemeClr val="dk1"/>
                </a:solidFill>
                <a:latin typeface="돋움"/>
                <a:ea typeface="돋움"/>
              </a:rPr>
              <a:t>연평균 복리수익률</a:t>
            </a:r>
            <a:r>
              <a:rPr lang="en-US" altLang="ko-KR" sz="1200" spc="100" dirty="0">
                <a:solidFill>
                  <a:schemeClr val="dk1"/>
                </a:solidFill>
                <a:latin typeface="돋움"/>
                <a:ea typeface="돋움"/>
              </a:rPr>
              <a:t>(CAGR)</a:t>
            </a: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도 중요하지만 </a:t>
            </a:r>
            <a:r>
              <a:rPr lang="en-US" altLang="ko-KR" sz="1200" spc="100" dirty="0">
                <a:solidFill>
                  <a:schemeClr val="dk1"/>
                </a:solidFill>
                <a:latin typeface="돋움"/>
                <a:ea typeface="돋움"/>
              </a:rPr>
              <a:t>Max Drawdown</a:t>
            </a: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도 눈여겨 보세요</a:t>
            </a:r>
            <a:r>
              <a:rPr lang="en-US" altLang="ko-KR" sz="1200" spc="100" dirty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 보유 기간중 저만큼 </a:t>
            </a:r>
            <a:r>
              <a:rPr lang="ko-KR" altLang="en-US" sz="1200" spc="100" smtClean="0">
                <a:solidFill>
                  <a:schemeClr val="dk1"/>
                </a:solidFill>
                <a:latin typeface="돋움"/>
                <a:ea typeface="돋움"/>
              </a:rPr>
              <a:t>평가 손실이 </a:t>
            </a: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발생할 수 있다는 겁니다</a:t>
            </a:r>
            <a:r>
              <a:rPr lang="en-US" altLang="ko-KR" sz="1200" spc="100" dirty="0" smtClean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lvl="0" algn="just">
              <a:lnSpc>
                <a:spcPct val="150000"/>
              </a:lnSpc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r>
              <a:rPr lang="ko-KR" altLang="en-US" sz="1200" spc="100" dirty="0" smtClean="0">
                <a:solidFill>
                  <a:schemeClr val="dk1"/>
                </a:solidFill>
                <a:latin typeface="돋움"/>
                <a:ea typeface="돋움"/>
              </a:rPr>
              <a:t>이렇게 과거 데이터로 미래의 모습을 그려 보면서 자기 암시를 하면 요즘 같은 대세 </a:t>
            </a:r>
            <a:r>
              <a:rPr lang="ko-KR" altLang="en-US" sz="1200" spc="100" dirty="0" err="1" smtClean="0">
                <a:solidFill>
                  <a:schemeClr val="dk1"/>
                </a:solidFill>
                <a:latin typeface="돋움"/>
                <a:ea typeface="돋움"/>
              </a:rPr>
              <a:t>하락장에도</a:t>
            </a:r>
            <a:r>
              <a:rPr lang="ko-KR" altLang="en-US" sz="1200" spc="100" dirty="0" smtClean="0">
                <a:solidFill>
                  <a:schemeClr val="dk1"/>
                </a:solidFill>
                <a:latin typeface="돋움"/>
                <a:ea typeface="돋움"/>
              </a:rPr>
              <a:t> 장기 투자에 필요한 심신의 안정을 찾을 수 있습니다</a:t>
            </a:r>
            <a:r>
              <a:rPr lang="en-US" altLang="ko-KR" sz="1200" spc="100" dirty="0" smtClean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lvl="0" algn="just">
              <a:lnSpc>
                <a:spcPct val="150000"/>
              </a:lnSpc>
              <a:defRPr/>
            </a:pPr>
            <a:endParaRPr lang="en-US" altLang="ko-KR" sz="1200" u="sng" spc="100" dirty="0" smtClean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r>
              <a:rPr lang="ko-KR" altLang="en-US" sz="1200" spc="100" dirty="0" smtClean="0">
                <a:solidFill>
                  <a:schemeClr val="dk1"/>
                </a:solidFill>
                <a:latin typeface="돋움"/>
                <a:ea typeface="돋움"/>
              </a:rPr>
              <a:t>그리고 배당 투자의 가장 큰 장점은 주가가 하락해도 배당금은 계속 올라간다는 겁니다</a:t>
            </a:r>
            <a:r>
              <a:rPr lang="en-US" altLang="ko-KR" sz="1200" spc="100" dirty="0" smtClean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u="sng" spc="100" dirty="0" smtClean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u="sng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u="sng" spc="100" dirty="0" smtClean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u="sng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u="sng" spc="100" dirty="0" smtClean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u="sng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spc="100" dirty="0" smtClean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r>
              <a:rPr lang="ko-KR" altLang="en-US" sz="1200" spc="100" smtClean="0">
                <a:solidFill>
                  <a:schemeClr val="dk1"/>
                </a:solidFill>
                <a:latin typeface="돋움"/>
                <a:ea typeface="돋움"/>
              </a:rPr>
              <a:t>자세한 </a:t>
            </a:r>
            <a:r>
              <a:rPr lang="ko-KR" altLang="en-US" sz="1200" spc="100" dirty="0">
                <a:solidFill>
                  <a:schemeClr val="dk1"/>
                </a:solidFill>
                <a:latin typeface="돋움"/>
                <a:ea typeface="돋움"/>
              </a:rPr>
              <a:t>사용 방법은 아래 페이지를 참고하시기 바랍니다</a:t>
            </a:r>
            <a:r>
              <a:rPr lang="en-US" altLang="ko-KR" sz="1200" spc="100" dirty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lvl="0" algn="just">
              <a:lnSpc>
                <a:spcPct val="150000"/>
              </a:lnSpc>
              <a:defRPr/>
            </a:pPr>
            <a:r>
              <a:rPr lang="en-US" altLang="ko-KR" sz="1200" spc="100" dirty="0">
                <a:solidFill>
                  <a:schemeClr val="dk1"/>
                </a:solidFill>
                <a:latin typeface="돋움"/>
                <a:ea typeface="돋움"/>
                <a:hlinkClick r:id="rId2"/>
              </a:rPr>
              <a:t>https://blog.naver.com/shawgibal/222916920688</a:t>
            </a: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ko-KR" altLang="en-US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u="sng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u="sng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u="sng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u="sng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171450" lvl="0" indent="-17145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32396" y="1628875"/>
            <a:ext cx="5644862" cy="3015695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115" y="7373256"/>
            <a:ext cx="5453144" cy="1582058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i="0" u="none" strike="noStrike" kern="1200" cap="none" spc="0" normalizeH="0" baseline="0" dirty="0" smtClean="0">
                <a:solidFill>
                  <a:schemeClr val="tx1"/>
                </a:solidFill>
                <a:latin typeface="맑은 고딕"/>
                <a:ea typeface="맑은 고딕"/>
              </a:rPr>
              <a:t>4.1</a:t>
            </a:r>
            <a:r>
              <a:rPr kumimoji="0" lang="ko-KR" altLang="en-US" sz="1800" i="0" u="none" strike="noStrike" kern="1200" cap="none" spc="0" normalizeH="0" baseline="0" smtClean="0">
                <a:solidFill>
                  <a:schemeClr val="tx1"/>
                </a:solidFill>
                <a:latin typeface="맑은 고딕"/>
                <a:ea typeface="맑은 고딕"/>
              </a:rPr>
              <a:t> 타임머신을 타고 과거에 투자했다면</a:t>
            </a:r>
            <a:r>
              <a:rPr kumimoji="0" lang="en-US" altLang="ko-KR" sz="1800" i="0" u="none" strike="noStrike" kern="1200" cap="none" spc="0" normalizeH="0" baseline="0" dirty="0" smtClean="0">
                <a:solidFill>
                  <a:schemeClr val="tx1"/>
                </a:solidFill>
                <a:latin typeface="맑은 고딕"/>
                <a:ea typeface="맑은 고딕"/>
              </a:rPr>
              <a:t>?</a:t>
            </a:r>
            <a:r>
              <a:rPr kumimoji="0" lang="ko-KR" altLang="en-US" sz="1800" i="0" u="none" strike="noStrike" kern="1200" cap="none" spc="-300" normalizeH="0" baseline="0" smtClean="0">
                <a:solidFill>
                  <a:schemeClr val="tx1"/>
                </a:solidFill>
                <a:latin typeface="맑은 고딕"/>
                <a:ea typeface="맑은 고딕"/>
              </a:rPr>
              <a:t> </a:t>
            </a:r>
            <a:endParaRPr kumimoji="0" lang="ko-KR" altLang="en-US" sz="1800" i="0" u="none" strike="noStrike" kern="1200" cap="none" spc="-300" normalizeH="0" baseline="0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1874322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9"/>
            <a:ext cx="6388985" cy="8595702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b="1" spc="100" dirty="0">
                <a:solidFill>
                  <a:schemeClr val="dk1"/>
                </a:solidFill>
                <a:latin typeface="돋움"/>
                <a:ea typeface="돋움"/>
              </a:rPr>
              <a:t>미국 주식은 양도세가 있습니다</a:t>
            </a:r>
            <a:r>
              <a:rPr lang="en-US" altLang="ko-KR" sz="1200" b="1" spc="100" dirty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 </a:t>
            </a: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 spc="100" dirty="0">
                <a:solidFill>
                  <a:schemeClr val="dk1"/>
                </a:solidFill>
                <a:latin typeface="돋움"/>
                <a:ea typeface="돋움"/>
              </a:rPr>
              <a:t>250</a:t>
            </a: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만원을 초과하는 금액에 대하여 </a:t>
            </a:r>
            <a:r>
              <a:rPr lang="en-US" altLang="ko-KR" sz="1200" spc="100" dirty="0">
                <a:solidFill>
                  <a:schemeClr val="dk1"/>
                </a:solidFill>
                <a:latin typeface="돋움"/>
                <a:ea typeface="돋움"/>
              </a:rPr>
              <a:t>22%</a:t>
            </a: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 양도소득세가 발생합니다</a:t>
            </a:r>
            <a:r>
              <a:rPr lang="en-US" altLang="ko-KR" sz="1200" spc="100" dirty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 그래서 </a:t>
            </a:r>
            <a:r>
              <a:rPr lang="en-US" altLang="ko-KR" sz="1200" spc="100" dirty="0">
                <a:solidFill>
                  <a:schemeClr val="dk1"/>
                </a:solidFill>
                <a:latin typeface="돋움"/>
                <a:ea typeface="돋움"/>
              </a:rPr>
              <a:t>1</a:t>
            </a: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년에 한 번씩 반드시 최소 </a:t>
            </a:r>
            <a:r>
              <a:rPr lang="en-US" altLang="ko-KR" sz="1200" spc="100" dirty="0">
                <a:solidFill>
                  <a:schemeClr val="dk1"/>
                </a:solidFill>
                <a:latin typeface="돋움"/>
                <a:ea typeface="돋움"/>
              </a:rPr>
              <a:t>250</a:t>
            </a: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만원은 수익을 확정하세요</a:t>
            </a:r>
            <a:r>
              <a:rPr lang="en-US" altLang="ko-KR" sz="1200" spc="100" dirty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 그래야 절세할 수 있습니다</a:t>
            </a:r>
            <a:r>
              <a:rPr lang="en-US" altLang="ko-KR" sz="1200" spc="100" dirty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spc="100" dirty="0" smtClean="0">
                <a:solidFill>
                  <a:schemeClr val="dk1"/>
                </a:solidFill>
                <a:latin typeface="돋움"/>
                <a:ea typeface="돋움"/>
              </a:rPr>
              <a:t>저도 </a:t>
            </a:r>
            <a:r>
              <a:rPr lang="en-US" altLang="ko-KR" sz="1200" spc="100" dirty="0" smtClean="0">
                <a:solidFill>
                  <a:schemeClr val="dk1"/>
                </a:solidFill>
                <a:latin typeface="돋움"/>
                <a:ea typeface="돋움"/>
              </a:rPr>
              <a:t>2022</a:t>
            </a:r>
            <a:r>
              <a:rPr lang="ko-KR" altLang="en-US" sz="1200" spc="100" smtClean="0">
                <a:solidFill>
                  <a:schemeClr val="dk1"/>
                </a:solidFill>
                <a:latin typeface="돋움"/>
                <a:ea typeface="돋움"/>
              </a:rPr>
              <a:t>년 </a:t>
            </a:r>
            <a:r>
              <a:rPr lang="en-US" altLang="ko-KR" sz="1200" spc="100" dirty="0">
                <a:solidFill>
                  <a:schemeClr val="dk1"/>
                </a:solidFill>
                <a:latin typeface="돋움"/>
                <a:ea typeface="돋움"/>
              </a:rPr>
              <a:t>12</a:t>
            </a: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월이 끝나기 전에 일부 주식을 익절했습니다</a:t>
            </a:r>
            <a:r>
              <a:rPr lang="en-US" altLang="ko-KR" sz="1200" spc="100" dirty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spc="100" dirty="0" smtClean="0">
                <a:solidFill>
                  <a:schemeClr val="dk1"/>
                </a:solidFill>
                <a:latin typeface="돋움"/>
                <a:ea typeface="돋움"/>
              </a:rPr>
              <a:t>이렇게 </a:t>
            </a:r>
            <a:r>
              <a:rPr lang="ko-KR" altLang="en-US" sz="1200" spc="100" dirty="0">
                <a:solidFill>
                  <a:schemeClr val="dk1"/>
                </a:solidFill>
                <a:latin typeface="돋움"/>
                <a:ea typeface="돋움"/>
              </a:rPr>
              <a:t>되</a:t>
            </a:r>
            <a:r>
              <a:rPr lang="ko-KR" altLang="en-US" sz="1200" spc="100" dirty="0" smtClean="0">
                <a:solidFill>
                  <a:schemeClr val="dk1"/>
                </a:solidFill>
                <a:latin typeface="돋움"/>
                <a:ea typeface="돋움"/>
              </a:rPr>
              <a:t>면 </a:t>
            </a:r>
            <a:r>
              <a:rPr lang="en-US" altLang="ko-KR" sz="1200" spc="100" dirty="0">
                <a:solidFill>
                  <a:schemeClr val="dk1"/>
                </a:solidFill>
                <a:latin typeface="돋움"/>
                <a:ea typeface="돋움"/>
              </a:rPr>
              <a:t>250</a:t>
            </a: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만을 초과하는 약 </a:t>
            </a:r>
            <a:r>
              <a:rPr lang="en-US" altLang="ko-KR" sz="1200" spc="100" dirty="0">
                <a:solidFill>
                  <a:schemeClr val="dk1"/>
                </a:solidFill>
                <a:latin typeface="돋움"/>
                <a:ea typeface="돋움"/>
              </a:rPr>
              <a:t>294,000</a:t>
            </a: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원은 양도소득세 대상이 됩니다</a:t>
            </a:r>
            <a:r>
              <a:rPr lang="en-US" altLang="ko-KR" sz="1200" spc="100" dirty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171450" lvl="0" indent="-17145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i="0" u="none" strike="noStrike" kern="1200" cap="none" normalizeH="0" dirty="0" smtClean="0">
                <a:solidFill>
                  <a:schemeClr val="tx1"/>
                </a:solidFill>
                <a:latin typeface="맑은 고딕"/>
                <a:ea typeface="맑은 고딕"/>
              </a:rPr>
              <a:t>4.2</a:t>
            </a:r>
            <a:r>
              <a:rPr kumimoji="0" lang="ko-KR" altLang="en-US" sz="1800" i="0" u="none" strike="noStrike" kern="1200" cap="none" normalizeH="0" smtClean="0">
                <a:solidFill>
                  <a:schemeClr val="tx1"/>
                </a:solidFill>
                <a:latin typeface="맑은 고딕"/>
                <a:ea typeface="맑은 고딕"/>
              </a:rPr>
              <a:t> 세금을 아끼자</a:t>
            </a:r>
            <a:r>
              <a:rPr kumimoji="0" lang="en-US" altLang="ko-KR" sz="1800" i="0" u="none" strike="noStrike" kern="1200" cap="none" normalizeH="0" dirty="0" smtClean="0">
                <a:solidFill>
                  <a:schemeClr val="tx1"/>
                </a:solidFill>
                <a:latin typeface="맑은 고딕"/>
                <a:ea typeface="맑은 고딕"/>
              </a:rPr>
              <a:t>!</a:t>
            </a:r>
            <a:endParaRPr kumimoji="0" lang="ko-KR" altLang="en-US" sz="1800" i="0" u="none" strike="noStrike" kern="1200" cap="none" normalizeH="0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54271" y="2831622"/>
            <a:ext cx="6549455" cy="3137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66976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10800819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spc="100" dirty="0" smtClean="0">
                <a:solidFill>
                  <a:schemeClr val="dk1"/>
                </a:solidFill>
                <a:latin typeface="돋움"/>
                <a:ea typeface="돋움"/>
              </a:rPr>
              <a:t>그래서 </a:t>
            </a:r>
            <a:r>
              <a:rPr lang="ko-KR" altLang="en-US" sz="1200" spc="100" dirty="0">
                <a:solidFill>
                  <a:schemeClr val="dk1"/>
                </a:solidFill>
                <a:latin typeface="돋움"/>
                <a:ea typeface="돋움"/>
              </a:rPr>
              <a:t>마이너스 구간에 있는 종목을 일부 </a:t>
            </a:r>
            <a:r>
              <a:rPr lang="ko-KR" altLang="en-US" sz="1200" spc="100" dirty="0" smtClean="0">
                <a:solidFill>
                  <a:schemeClr val="dk1"/>
                </a:solidFill>
                <a:latin typeface="돋움"/>
                <a:ea typeface="돋움"/>
              </a:rPr>
              <a:t>팔아서 </a:t>
            </a:r>
            <a:r>
              <a:rPr lang="ko-KR" altLang="en-US" sz="1200" spc="100" dirty="0">
                <a:solidFill>
                  <a:schemeClr val="dk1"/>
                </a:solidFill>
                <a:latin typeface="돋움"/>
                <a:ea typeface="돋움"/>
              </a:rPr>
              <a:t>양도차익을 </a:t>
            </a:r>
            <a:r>
              <a:rPr lang="en-US" altLang="ko-KR" sz="1200" spc="100" dirty="0">
                <a:solidFill>
                  <a:schemeClr val="dk1"/>
                </a:solidFill>
                <a:latin typeface="돋움"/>
                <a:ea typeface="돋움"/>
              </a:rPr>
              <a:t>250</a:t>
            </a: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만원 이내로 줄였습니다</a:t>
            </a:r>
            <a:r>
              <a:rPr lang="en-US" altLang="ko-KR" sz="1200" spc="100" dirty="0" smtClean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lang="ko-KR" altLang="en-US" sz="1200" spc="100" smtClean="0">
                <a:solidFill>
                  <a:schemeClr val="dk1"/>
                </a:solidFill>
                <a:latin typeface="돋움"/>
                <a:ea typeface="돋움"/>
              </a:rPr>
              <a:t>그리고 계속 보유할 생각이라 곧바로 다시 매수했습니다</a:t>
            </a:r>
            <a:r>
              <a:rPr lang="en-US" altLang="ko-KR" sz="1200" spc="100" dirty="0" smtClean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 dirty="0" smtClean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 dirty="0" smtClean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 dirty="0" smtClean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 dirty="0" smtClean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 dirty="0" smtClean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 dirty="0" smtClean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 dirty="0" smtClean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 dirty="0" smtClean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spc="100" dirty="0">
                <a:solidFill>
                  <a:schemeClr val="dk1"/>
                </a:solidFill>
                <a:latin typeface="돋움"/>
                <a:ea typeface="돋움"/>
              </a:rPr>
              <a:t>미국 주식 양도소득세 절세 관련한 세부 내용은 아래 글을 확인하시면 됩니다</a:t>
            </a:r>
            <a:r>
              <a:rPr lang="en-US" altLang="ko-KR" sz="1200" spc="100" dirty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 spc="100" dirty="0">
                <a:solidFill>
                  <a:schemeClr val="dk1"/>
                </a:solidFill>
                <a:latin typeface="돋움"/>
                <a:ea typeface="돋움"/>
                <a:hlinkClick r:id="rId2"/>
              </a:rPr>
              <a:t>https://blog.naver.com/shawgibal/222949463731</a:t>
            </a: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171450" lvl="0" indent="-17145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74881" y="1933872"/>
            <a:ext cx="6248611" cy="3424027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i="0" u="none" strike="noStrike" kern="1200" cap="none" normalizeH="0" dirty="0" smtClean="0">
                <a:solidFill>
                  <a:schemeClr val="tx1"/>
                </a:solidFill>
                <a:latin typeface="맑은 고딕"/>
                <a:ea typeface="맑은 고딕"/>
              </a:rPr>
              <a:t>4.2</a:t>
            </a:r>
            <a:r>
              <a:rPr kumimoji="0" lang="ko-KR" altLang="en-US" sz="1800" i="0" u="none" strike="noStrike" kern="1200" cap="none" normalizeH="0" smtClean="0">
                <a:solidFill>
                  <a:schemeClr val="tx1"/>
                </a:solidFill>
                <a:latin typeface="맑은 고딕"/>
                <a:ea typeface="맑은 고딕"/>
              </a:rPr>
              <a:t> 세금을 아끼자</a:t>
            </a:r>
            <a:r>
              <a:rPr kumimoji="0" lang="en-US" altLang="ko-KR" sz="1800" i="0" u="none" strike="noStrike" kern="1200" cap="none" normalizeH="0" dirty="0" smtClean="0">
                <a:solidFill>
                  <a:schemeClr val="tx1"/>
                </a:solidFill>
                <a:latin typeface="맑은 고딕"/>
                <a:ea typeface="맑은 고딕"/>
              </a:rPr>
              <a:t>!</a:t>
            </a:r>
            <a:endParaRPr kumimoji="0" lang="ko-KR" altLang="en-US" sz="1800" i="0" u="none" strike="noStrike" kern="1200" cap="none" normalizeH="0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407020205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8515873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lvl="0" algn="just">
              <a:lnSpc>
                <a:spcPct val="150000"/>
              </a:lnSpc>
              <a:defRPr/>
            </a:pPr>
            <a:r>
              <a:rPr lang="ko-KR" altLang="en-US" sz="1200" b="1" dirty="0">
                <a:solidFill>
                  <a:schemeClr val="dk1"/>
                </a:solidFill>
                <a:latin typeface="돋움"/>
                <a:ea typeface="돋움"/>
              </a:rPr>
              <a:t>그리고 가장 중요한 투자 원칙은 </a:t>
            </a:r>
            <a:r>
              <a:rPr lang="en-US" altLang="ko-KR" sz="1200" b="1" dirty="0">
                <a:solidFill>
                  <a:schemeClr val="dk1"/>
                </a:solidFill>
                <a:latin typeface="돋움"/>
                <a:ea typeface="돋움"/>
              </a:rPr>
              <a:t>“</a:t>
            </a:r>
            <a:r>
              <a:rPr lang="ko-KR" altLang="en-US" sz="1200" b="1">
                <a:solidFill>
                  <a:schemeClr val="dk1"/>
                </a:solidFill>
                <a:latin typeface="돋움"/>
                <a:ea typeface="돋움"/>
              </a:rPr>
              <a:t>지금 바로 시작해야 한다</a:t>
            </a:r>
            <a:r>
              <a:rPr lang="en-US" altLang="ko-KR" sz="1200" b="1" dirty="0">
                <a:solidFill>
                  <a:schemeClr val="dk1"/>
                </a:solidFill>
                <a:latin typeface="돋움"/>
                <a:ea typeface="돋움"/>
              </a:rPr>
              <a:t>~”</a:t>
            </a:r>
            <a:r>
              <a:rPr lang="ko-KR" altLang="en-US" sz="1200" b="1">
                <a:solidFill>
                  <a:schemeClr val="dk1"/>
                </a:solidFill>
                <a:latin typeface="돋움"/>
                <a:ea typeface="돋움"/>
              </a:rPr>
              <a:t>는 겁니다</a:t>
            </a:r>
            <a:r>
              <a:rPr lang="en-US" altLang="ko-KR" sz="1200" b="1" dirty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lvl="0" algn="just">
              <a:lnSpc>
                <a:spcPct val="150000"/>
              </a:lnSpc>
              <a:defRPr/>
            </a:pPr>
            <a:endParaRPr lang="ko-KR" altLang="en-US" sz="1200" dirty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r>
              <a:rPr lang="ko-KR" altLang="en-US" sz="1200" dirty="0">
                <a:solidFill>
                  <a:schemeClr val="dk1"/>
                </a:solidFill>
                <a:latin typeface="돋움"/>
                <a:ea typeface="돋움"/>
              </a:rPr>
              <a:t>배당 성장 투자의 핵심은 복리수익이고</a:t>
            </a:r>
            <a:r>
              <a:rPr lang="en-US" altLang="ko-KR" sz="1200" dirty="0">
                <a:solidFill>
                  <a:schemeClr val="dk1"/>
                </a:solidFill>
                <a:latin typeface="돋움"/>
                <a:ea typeface="돋움"/>
              </a:rPr>
              <a:t>,</a:t>
            </a:r>
            <a:r>
              <a:rPr lang="ko-KR" altLang="en-US" sz="1200">
                <a:solidFill>
                  <a:schemeClr val="dk1"/>
                </a:solidFill>
                <a:latin typeface="돋움"/>
                <a:ea typeface="돋움"/>
              </a:rPr>
              <a:t> 복리의 마법은 시간이 지날수록 강력해집니다</a:t>
            </a:r>
            <a:r>
              <a:rPr lang="en-US" altLang="ko-KR" sz="1200" dirty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lvl="0" algn="just">
              <a:lnSpc>
                <a:spcPct val="150000"/>
              </a:lnSpc>
              <a:defRPr/>
            </a:pPr>
            <a:endParaRPr lang="en-US" altLang="ko-KR" sz="1200" dirty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ctr">
              <a:lnSpc>
                <a:spcPct val="150000"/>
              </a:lnSpc>
              <a:defRPr/>
            </a:pPr>
            <a:r>
              <a:rPr lang="en-US" altLang="ko-KR" sz="1200" dirty="0">
                <a:solidFill>
                  <a:schemeClr val="dk1"/>
                </a:solidFill>
                <a:latin typeface="돋움"/>
                <a:ea typeface="돋움"/>
              </a:rPr>
              <a:t>“</a:t>
            </a:r>
            <a:r>
              <a:rPr lang="ko-KR" altLang="en-US" sz="1200">
                <a:solidFill>
                  <a:schemeClr val="dk1"/>
                </a:solidFill>
                <a:latin typeface="돋움"/>
                <a:ea typeface="돋움"/>
              </a:rPr>
              <a:t>복리의 법칙은 세계 8대 불가사의 중의 하나다.</a:t>
            </a:r>
            <a:r>
              <a:rPr lang="en-US" altLang="ko-KR" sz="1200" dirty="0">
                <a:solidFill>
                  <a:schemeClr val="dk1"/>
                </a:solidFill>
                <a:latin typeface="돋움"/>
                <a:ea typeface="돋움"/>
              </a:rPr>
              <a:t>”</a:t>
            </a:r>
          </a:p>
          <a:p>
            <a:pPr lvl="0" algn="ctr">
              <a:lnSpc>
                <a:spcPct val="150000"/>
              </a:lnSpc>
              <a:defRPr/>
            </a:pPr>
            <a:r>
              <a:rPr lang="ko-KR" altLang="en-US" sz="1200" dirty="0">
                <a:solidFill>
                  <a:schemeClr val="dk1"/>
                </a:solidFill>
                <a:latin typeface="돋움"/>
                <a:ea typeface="돋움"/>
              </a:rPr>
              <a:t>- </a:t>
            </a:r>
            <a:r>
              <a:rPr lang="ko-KR" altLang="en-US" sz="1200" dirty="0" err="1">
                <a:solidFill>
                  <a:schemeClr val="dk1"/>
                </a:solidFill>
                <a:latin typeface="돋움"/>
                <a:ea typeface="돋움"/>
              </a:rPr>
              <a:t>알버트</a:t>
            </a:r>
            <a:r>
              <a:rPr lang="ko-KR" altLang="en-US" sz="1200" dirty="0">
                <a:solidFill>
                  <a:schemeClr val="dk1"/>
                </a:solidFill>
                <a:latin typeface="돋움"/>
                <a:ea typeface="돋움"/>
              </a:rPr>
              <a:t> 아인슈타인 </a:t>
            </a:r>
            <a:r>
              <a:rPr lang="en-US" altLang="ko-KR" sz="1200" dirty="0">
                <a:solidFill>
                  <a:schemeClr val="dk1"/>
                </a:solidFill>
                <a:latin typeface="돋움"/>
                <a:ea typeface="돋움"/>
              </a:rPr>
              <a:t>-</a:t>
            </a:r>
          </a:p>
          <a:p>
            <a:pPr lvl="0" algn="just">
              <a:lnSpc>
                <a:spcPct val="150000"/>
              </a:lnSpc>
              <a:defRPr/>
            </a:pPr>
            <a:r>
              <a:rPr lang="ko-KR" altLang="en-US" sz="1200" dirty="0">
                <a:solidFill>
                  <a:schemeClr val="dk1"/>
                </a:solidFill>
                <a:latin typeface="돋움"/>
                <a:ea typeface="돋움"/>
              </a:rPr>
              <a:t> </a:t>
            </a:r>
          </a:p>
          <a:p>
            <a:pPr lvl="0" algn="just">
              <a:lnSpc>
                <a:spcPct val="150000"/>
              </a:lnSpc>
              <a:defRPr/>
            </a:pPr>
            <a:r>
              <a:rPr lang="ko-KR" altLang="en-US" sz="1200" dirty="0" smtClean="0">
                <a:solidFill>
                  <a:schemeClr val="dk1"/>
                </a:solidFill>
                <a:latin typeface="돋움"/>
                <a:ea typeface="돋움"/>
              </a:rPr>
              <a:t>마지막으로 </a:t>
            </a:r>
            <a:r>
              <a:rPr lang="ko-KR" altLang="en-US" sz="1200" dirty="0">
                <a:solidFill>
                  <a:schemeClr val="dk1"/>
                </a:solidFill>
                <a:latin typeface="돋움"/>
                <a:ea typeface="돋움"/>
              </a:rPr>
              <a:t>퀴즈를 풀어 보겠습니다</a:t>
            </a:r>
            <a:r>
              <a:rPr lang="en-US" altLang="ko-KR" sz="1200" dirty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lvl="0" algn="just">
              <a:lnSpc>
                <a:spcPct val="150000"/>
              </a:lnSpc>
              <a:defRPr/>
            </a:pPr>
            <a:endParaRPr lang="ko-KR" altLang="en-US" sz="1200" dirty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r>
              <a:rPr lang="ko-KR" altLang="en-US" sz="1200" dirty="0">
                <a:solidFill>
                  <a:schemeClr val="dk1"/>
                </a:solidFill>
                <a:latin typeface="돋움"/>
                <a:ea typeface="돋움"/>
              </a:rPr>
              <a:t>만일, 1억을 투자해서 복리 수익률 10%를 올릴 수 있다면 원금이 2배가 되는데 걸리는 시간은 얼마일까요?</a:t>
            </a:r>
          </a:p>
          <a:p>
            <a:pPr lvl="0" algn="just">
              <a:lnSpc>
                <a:spcPct val="150000"/>
              </a:lnSpc>
              <a:defRPr/>
            </a:pPr>
            <a:endParaRPr lang="ko-KR" altLang="en-US" sz="1200" dirty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r>
              <a:rPr lang="ko-KR" altLang="en-US" sz="1200" dirty="0">
                <a:solidFill>
                  <a:schemeClr val="dk1"/>
                </a:solidFill>
                <a:latin typeface="돋움"/>
                <a:ea typeface="돋움"/>
              </a:rPr>
              <a:t>10년일까요? 당연히 아닙니다</a:t>
            </a:r>
            <a:r>
              <a:rPr lang="en-US" altLang="ko-KR" sz="1200" dirty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lvl="0" algn="just">
              <a:lnSpc>
                <a:spcPct val="150000"/>
              </a:lnSpc>
              <a:defRPr/>
            </a:pPr>
            <a:endParaRPr lang="ko-KR" altLang="en-US" sz="1200" dirty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r>
              <a:rPr lang="ko-KR" altLang="en-US" sz="1200" dirty="0">
                <a:solidFill>
                  <a:schemeClr val="dk1"/>
                </a:solidFill>
                <a:latin typeface="돋움"/>
                <a:ea typeface="돋움"/>
              </a:rPr>
              <a:t>약 7.2년이면 </a:t>
            </a:r>
            <a:r>
              <a:rPr lang="ko-KR" altLang="en-US" sz="1200" dirty="0" err="1">
                <a:solidFill>
                  <a:schemeClr val="dk1"/>
                </a:solidFill>
                <a:latin typeface="돋움"/>
                <a:ea typeface="돋움"/>
              </a:rPr>
              <a:t>투자금이</a:t>
            </a:r>
            <a:r>
              <a:rPr lang="ko-KR" altLang="en-US" sz="1200" dirty="0">
                <a:solidFill>
                  <a:schemeClr val="dk1"/>
                </a:solidFill>
                <a:latin typeface="돋움"/>
                <a:ea typeface="돋움"/>
              </a:rPr>
              <a:t> 2배가 되어 총 자산이 2억이 됩니다</a:t>
            </a:r>
            <a:r>
              <a:rPr lang="en-US" altLang="ko-KR" sz="1200" dirty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lvl="0" algn="just">
              <a:lnSpc>
                <a:spcPct val="150000"/>
              </a:lnSpc>
              <a:defRPr/>
            </a:pPr>
            <a:endParaRPr lang="ko-KR" altLang="en-US" sz="1200" dirty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r>
              <a:rPr lang="ko-KR" altLang="en-US" sz="1200" dirty="0">
                <a:solidFill>
                  <a:schemeClr val="dk1"/>
                </a:solidFill>
                <a:latin typeface="돋움"/>
                <a:ea typeface="돋움"/>
              </a:rPr>
              <a:t>14.4년 후에는 4억이 되고 21.6년 후에는 8억이 되고 28.8년 후에는 16억이 됩니다</a:t>
            </a:r>
            <a:r>
              <a:rPr lang="en-US" altLang="ko-KR" sz="1200" dirty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lvl="0" algn="just">
              <a:lnSpc>
                <a:spcPct val="150000"/>
              </a:lnSpc>
              <a:defRPr/>
            </a:pPr>
            <a:endParaRPr lang="ko-KR" altLang="en-US" sz="1200" dirty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r>
              <a:rPr lang="ko-KR" altLang="en-US" sz="1200" dirty="0">
                <a:solidFill>
                  <a:schemeClr val="dk1"/>
                </a:solidFill>
                <a:latin typeface="돋움"/>
                <a:ea typeface="돋움"/>
              </a:rPr>
              <a:t>여러분이 30살에 1억을 모아서 10%의 수익률을 꾸준히 올릴 수 있다면 60살에 총 자산은 대략 16억원이 됩니다</a:t>
            </a:r>
            <a:r>
              <a:rPr lang="en-US" altLang="ko-KR" sz="1200" dirty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lang="ko-KR" altLang="en-US" sz="1200">
                <a:solidFill>
                  <a:schemeClr val="dk1"/>
                </a:solidFill>
                <a:latin typeface="돋움"/>
                <a:ea typeface="돋움"/>
              </a:rPr>
              <a:t> </a:t>
            </a:r>
          </a:p>
          <a:p>
            <a:pPr lvl="0" algn="just">
              <a:lnSpc>
                <a:spcPct val="150000"/>
              </a:lnSpc>
              <a:defRPr/>
            </a:pPr>
            <a:endParaRPr lang="ko-KR" altLang="en-US" sz="1200" dirty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ko-KR" altLang="en-US" sz="12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171450" lvl="0" indent="-17145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endParaRPr kumimoji="0" lang="en-US" altLang="ko-KR" sz="1200" b="0" i="0" u="none" strike="noStrike" kern="1200" cap="none" normalizeH="0" baseline="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171450" lvl="0" indent="-17145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endParaRPr kumimoji="0" lang="en-US" altLang="ko-KR" sz="1200" b="0" i="0" u="none" strike="noStrike" kern="1200" cap="none" normalizeH="0" baseline="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171450" lvl="0" indent="-17145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endParaRPr kumimoji="0" lang="en-US" altLang="ko-KR" sz="1200" b="0" i="0" u="none" strike="noStrike" kern="1200" cap="none" normalizeH="0" baseline="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171450" lvl="0" indent="-17145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endParaRPr kumimoji="0" lang="en-US" altLang="ko-KR" sz="1200" b="0" i="0" u="none" strike="noStrike" kern="1200" cap="none" normalizeH="0" baseline="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171450" lvl="0" indent="-17145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endParaRPr kumimoji="0" lang="en-US" altLang="ko-KR" sz="1200" b="0" i="0" u="none" strike="noStrike" kern="1200" cap="none" normalizeH="0" baseline="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normalizeH="0" baseline="0" dirty="0" smtClean="0">
                <a:solidFill>
                  <a:schemeClr val="dk1"/>
                </a:solidFill>
                <a:latin typeface="돋움"/>
                <a:ea typeface="돋움"/>
              </a:rPr>
              <a:t>이것이 </a:t>
            </a:r>
            <a:r>
              <a:rPr kumimoji="0" lang="ko-KR" altLang="en-US" sz="1200" b="0" i="0" u="none" strike="noStrike" kern="1200" cap="none" normalizeH="0" baseline="0" dirty="0">
                <a:solidFill>
                  <a:schemeClr val="dk1"/>
                </a:solidFill>
                <a:latin typeface="돋움"/>
                <a:ea typeface="돋움"/>
              </a:rPr>
              <a:t>그 유명한 </a:t>
            </a:r>
            <a:r>
              <a:rPr kumimoji="0" lang="en-US" altLang="ko-KR" sz="1200" b="0" i="0" u="none" strike="noStrike" kern="1200" cap="none" normalizeH="0" baseline="0" dirty="0">
                <a:solidFill>
                  <a:schemeClr val="dk1"/>
                </a:solidFill>
                <a:latin typeface="돋움"/>
                <a:ea typeface="돋움"/>
              </a:rPr>
              <a:t>72</a:t>
            </a:r>
            <a:r>
              <a:rPr kumimoji="0" lang="ko-KR" altLang="en-US" sz="1200" b="0" i="0" u="none" strike="noStrike" kern="1200" cap="none" normalizeH="0" baseline="0">
                <a:solidFill>
                  <a:schemeClr val="dk1"/>
                </a:solidFill>
                <a:latin typeface="돋움"/>
                <a:ea typeface="돋움"/>
              </a:rPr>
              <a:t>의 법칙입니다</a:t>
            </a:r>
            <a:r>
              <a:rPr kumimoji="0" lang="en-US" altLang="ko-KR" sz="1200" b="0" i="0" u="none" strike="noStrike" kern="1200" cap="none" normalizeH="0" baseline="0" dirty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normalizeH="0" baseline="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normalizeH="0" baseline="0" dirty="0" smtClean="0">
                <a:solidFill>
                  <a:schemeClr val="dk1"/>
                </a:solidFill>
                <a:latin typeface="돋움"/>
                <a:ea typeface="돋움"/>
              </a:rPr>
              <a:t>여러분 모두 자기만의 투자 스타일을 만들어서 </a:t>
            </a:r>
            <a:r>
              <a:rPr kumimoji="0" lang="ko-KR" altLang="en-US" sz="1200" b="0" i="0" u="none" strike="noStrike" kern="1200" cap="none" normalizeH="0" baseline="0" dirty="0" err="1" smtClean="0">
                <a:solidFill>
                  <a:schemeClr val="dk1"/>
                </a:solidFill>
                <a:latin typeface="돋움"/>
                <a:ea typeface="돋움"/>
              </a:rPr>
              <a:t>성투하시길</a:t>
            </a:r>
            <a:r>
              <a:rPr kumimoji="0" lang="ko-KR" altLang="en-US" sz="1200" b="0" i="0" u="none" strike="noStrike" kern="1200" cap="none" normalizeH="0" baseline="0" dirty="0" smtClean="0">
                <a:solidFill>
                  <a:schemeClr val="dk1"/>
                </a:solidFill>
                <a:latin typeface="돋움"/>
                <a:ea typeface="돋움"/>
              </a:rPr>
              <a:t> </a:t>
            </a:r>
            <a:r>
              <a:rPr kumimoji="0" lang="ko-KR" altLang="en-US" sz="1200" b="0" i="0" u="none" strike="noStrike" kern="1200" cap="none" normalizeH="0" baseline="0" dirty="0">
                <a:solidFill>
                  <a:schemeClr val="dk1"/>
                </a:solidFill>
                <a:latin typeface="돋움"/>
                <a:ea typeface="돋움"/>
              </a:rPr>
              <a:t>기원합니다</a:t>
            </a:r>
            <a:r>
              <a:rPr kumimoji="0" lang="en-US" altLang="ko-KR" sz="1200" b="0" i="0" u="none" strike="noStrike" kern="1200" cap="none" normalizeH="0" baseline="0" dirty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i="0" u="none" strike="noStrike" kern="1200" cap="none" normalizeH="0" baseline="0" dirty="0" smtClean="0">
                <a:solidFill>
                  <a:schemeClr val="tx1"/>
                </a:solidFill>
                <a:latin typeface="맑은 고딕"/>
                <a:ea typeface="맑은 고딕"/>
              </a:rPr>
              <a:t>5</a:t>
            </a:r>
            <a:r>
              <a:rPr kumimoji="0" lang="en-US" altLang="ko-KR" sz="1800" i="0" u="none" strike="noStrike" kern="1200" cap="none" normalizeH="0" baseline="0" dirty="0">
                <a:solidFill>
                  <a:schemeClr val="tx1"/>
                </a:solidFill>
                <a:latin typeface="맑은 고딕"/>
                <a:ea typeface="맑은 고딕"/>
              </a:rPr>
              <a:t>.</a:t>
            </a:r>
            <a:r>
              <a:rPr kumimoji="0" lang="ko-KR" altLang="en-US" sz="1800" i="0" u="none" strike="noStrike" kern="1200" cap="none" normalizeH="0" baseline="0">
                <a:solidFill>
                  <a:schemeClr val="tx1"/>
                </a:solidFill>
                <a:latin typeface="맑은 고딕"/>
                <a:ea typeface="맑은 고딕"/>
              </a:rPr>
              <a:t> </a:t>
            </a:r>
            <a:r>
              <a:rPr kumimoji="0" lang="ko-KR" altLang="en-US" sz="1800" i="0" u="none" strike="noStrike" kern="1200" cap="none" normalizeH="0" baseline="0" smtClean="0">
                <a:solidFill>
                  <a:schemeClr val="tx1"/>
                </a:solidFill>
                <a:latin typeface="맑은 고딕"/>
                <a:ea typeface="맑은 고딕"/>
              </a:rPr>
              <a:t>지금 시작하자</a:t>
            </a:r>
            <a:r>
              <a:rPr kumimoji="0" lang="en-US" altLang="ko-KR" sz="1800" i="0" u="none" strike="noStrike" kern="1200" cap="none" normalizeH="0" baseline="0" dirty="0" smtClean="0">
                <a:solidFill>
                  <a:schemeClr val="tx1"/>
                </a:solidFill>
                <a:latin typeface="맑은 고딕"/>
                <a:ea typeface="맑은 고딕"/>
              </a:rPr>
              <a:t>!</a:t>
            </a:r>
            <a:endParaRPr kumimoji="0" lang="ko-KR" altLang="en-US" sz="1800" i="0" u="none" strike="noStrike" kern="1200" cap="none" normalizeH="0" baseline="0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01960" y="6769983"/>
            <a:ext cx="5254077" cy="1563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21994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3"/>
          <p:cNvSpPr txBox="1"/>
          <p:nvPr/>
        </p:nvSpPr>
        <p:spPr>
          <a:xfrm>
            <a:off x="234507" y="1107100"/>
            <a:ext cx="6388985" cy="6393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rgbClr val="404040"/>
                </a:solidFill>
                <a:latin typeface="돋움체"/>
                <a:ea typeface="돋움체"/>
              </a:rPr>
              <a:t>이 자료는 대한민국 저작권법의 보호를 받습니다. 작성된 모든 내용의 권리는 작성자에게 있으며, 작성자의 동의 없는 사용이 금지됩니다.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rgbClr val="404040"/>
              </a:solidFill>
              <a:latin typeface="돋움체"/>
              <a:ea typeface="돋움체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rgbClr val="404040"/>
                </a:solidFill>
                <a:latin typeface="돋움체"/>
                <a:ea typeface="돋움체"/>
              </a:rPr>
              <a:t>본 자료의 일부 혹은 전체 내용을 무단으로 복제/배포하거나 2차적 저작물로 재편집하는 경우, 5년 이하의 징역 또는 5천만원 이하의 벌금과 민사상 손해배상을 청구합니다.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rgbClr val="404040"/>
              </a:solidFill>
              <a:latin typeface="돋움체"/>
              <a:ea typeface="돋움체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rgbClr val="404040"/>
                </a:solidFill>
                <a:latin typeface="돋움체"/>
                <a:ea typeface="돋움체"/>
              </a:rPr>
              <a:t>※ 저작권법 제 30조(사적이용을 위한 복제)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rgbClr val="404040"/>
                </a:solidFill>
                <a:latin typeface="돋움체"/>
                <a:ea typeface="돋움체"/>
              </a:rPr>
              <a:t>공표된 저작물을 영리를 목적으로 하지 아니하고, 개인적으로 이용하거나 가정 및 이에 준하는 한정된 범위 안에서 이용하는 경우에는 그 이용자는 이를 복제할 수 있다. 다만, 공중의 사용에 제공하기 위하여 설치된 복사기기에 의한 복제는 그러지 아니하다.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rgbClr val="404040"/>
              </a:solidFill>
              <a:latin typeface="돋움체"/>
              <a:ea typeface="돋움체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rgbClr val="404040"/>
                </a:solidFill>
                <a:latin typeface="돋움체"/>
                <a:ea typeface="돋움체"/>
              </a:rPr>
              <a:t>※ 저작권법 제 136조(벌칙)의 ① 다음 각 호의 어느 하나에 해당하는 자는 5년 이하의 징역 또는 5천만원 이하의 벌금에 처하거나 이를 병과할 수 있다.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rgbClr val="404040"/>
              </a:solidFill>
              <a:latin typeface="돋움체"/>
              <a:ea typeface="돋움체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rgbClr val="404040"/>
                </a:solidFill>
                <a:latin typeface="돋움체"/>
                <a:ea typeface="돋움체"/>
              </a:rPr>
              <a:t>지적재산권 및 이 법에 따라 보호되는 재산적 권리(제93조에 따른 권리는 제외한다)를 복제, 공연, 공중송신, 전시, 배포, 대여, 2차적 저작물 작성의 방법으로 침해한 자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rgbClr val="404040"/>
              </a:solidFill>
              <a:latin typeface="돋움체"/>
              <a:ea typeface="돋움체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rgbClr val="404040"/>
                </a:solidFill>
                <a:latin typeface="돋움체"/>
                <a:ea typeface="돋움체"/>
              </a:rPr>
              <a:t>※ 민법 제750조(불법행위의 내용)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rgbClr val="404040"/>
                </a:solidFill>
                <a:latin typeface="돋움체"/>
                <a:ea typeface="돋움체"/>
              </a:rPr>
              <a:t>고의 또는 과실로 인한 위법행위로 타인에게 손해를 가한 자는 그 손해를 배상할 책임이 있다.</a:t>
            </a:r>
          </a:p>
        </p:txBody>
      </p:sp>
    </p:spTree>
    <p:extLst>
      <p:ext uri="{BB962C8B-B14F-4D97-AF65-F5344CB8AC3E}">
        <p14:creationId xmlns:p14="http://schemas.microsoft.com/office/powerpoint/2010/main" val="16519000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6" y="1107098"/>
            <a:ext cx="6388985" cy="3673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</p:txBody>
      </p:sp>
      <p:sp>
        <p:nvSpPr>
          <p:cNvPr id="4" name="TextBox 13"/>
          <p:cNvSpPr txBox="1"/>
          <p:nvPr/>
        </p:nvSpPr>
        <p:spPr>
          <a:xfrm>
            <a:off x="234506" y="1107095"/>
            <a:ext cx="6388985" cy="69491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이제 배당 가치 투자 전략에 대해서 설명해 보겠습니다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첫째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,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좋은 회사를 선정합니다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전문 용어로 블루칩 주식이라고 합니다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</a:p>
          <a:p>
            <a:pPr marL="171360" lvl="0" indent="-17136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171360" lvl="0" indent="-17136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kumimoji="0" lang="en-US" altLang="ko-KR" sz="1200" b="0" i="0" u="none" strike="noStrike" kern="1200" cap="none" spc="100" normalizeH="0" baseline="0" dirty="0" err="1">
                <a:solidFill>
                  <a:srgbClr val="9C3B00"/>
                </a:solidFill>
                <a:latin typeface="돋움"/>
                <a:ea typeface="돋움"/>
                <a:cs typeface="+mn-cs"/>
              </a:rPr>
              <a:t>배당금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 </a:t>
            </a:r>
            <a:r>
              <a:rPr kumimoji="0" lang="en-US" altLang="ko-KR" sz="1200" b="0" i="0" u="none" strike="noStrike" kern="1200" cap="none" spc="100" normalizeH="0" baseline="0" dirty="0" err="1">
                <a:solidFill>
                  <a:srgbClr val="9C3B00"/>
                </a:solidFill>
                <a:latin typeface="돋움"/>
                <a:ea typeface="돋움"/>
                <a:cs typeface="+mn-cs"/>
              </a:rPr>
              <a:t>인상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 – </a:t>
            </a:r>
            <a:r>
              <a:rPr kumimoji="0" lang="en-US" altLang="ko-KR" sz="1200" b="0" i="0" u="none" strike="noStrike" kern="1200" cap="none" spc="100" normalizeH="0" baseline="0" dirty="0" err="1">
                <a:solidFill>
                  <a:srgbClr val="9C3B00"/>
                </a:solidFill>
                <a:latin typeface="돋움"/>
                <a:ea typeface="돋움"/>
                <a:cs typeface="+mn-cs"/>
              </a:rPr>
              <a:t>지난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 12년간 </a:t>
            </a:r>
            <a:r>
              <a:rPr kumimoji="0" lang="en-US" altLang="ko-KR" sz="1200" b="0" i="0" u="none" strike="noStrike" kern="1200" cap="none" spc="100" normalizeH="0" baseline="0" dirty="0" err="1">
                <a:solidFill>
                  <a:srgbClr val="9C3B00"/>
                </a:solidFill>
                <a:latin typeface="돋움"/>
                <a:ea typeface="돋움"/>
                <a:cs typeface="+mn-cs"/>
              </a:rPr>
              <a:t>최소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 5배 </a:t>
            </a:r>
            <a:r>
              <a:rPr kumimoji="0" lang="en-US" altLang="ko-KR" sz="1200" b="0" i="0" u="none" strike="noStrike" kern="1200" cap="none" spc="100" normalizeH="0" baseline="0" dirty="0" err="1">
                <a:solidFill>
                  <a:srgbClr val="9C3B00"/>
                </a:solidFill>
                <a:latin typeface="돋움"/>
                <a:ea typeface="돋움"/>
                <a:cs typeface="+mn-cs"/>
              </a:rPr>
              <a:t>증가</a:t>
            </a:r>
            <a:endParaRPr kumimoji="0" lang="en-US" altLang="ko-KR" sz="1200" b="0" i="0" u="none" strike="noStrike" kern="1200" cap="none" spc="100" normalizeH="0" baseline="0" dirty="0">
              <a:solidFill>
                <a:srgbClr val="9C3B00"/>
              </a:solidFill>
              <a:latin typeface="돋움"/>
              <a:ea typeface="돋움"/>
              <a:cs typeface="+mn-cs"/>
            </a:endParaRPr>
          </a:p>
          <a:p>
            <a:pPr marL="171360" lvl="0" indent="-17136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kumimoji="0" lang="en-US" altLang="ko-KR" sz="1200" b="0" i="0" u="none" strike="noStrike" kern="1200" cap="none" spc="100" normalizeH="0" baseline="0" dirty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S&amp;P </a:t>
            </a:r>
            <a:r>
              <a:rPr kumimoji="0" lang="en-US" altLang="ko-KR" sz="1200" b="0" i="0" u="none" strike="noStrike" kern="1200" cap="none" spc="100" normalizeH="0" baseline="0" dirty="0" err="1">
                <a:solidFill>
                  <a:srgbClr val="9C3B00"/>
                </a:solidFill>
                <a:latin typeface="돋움"/>
                <a:ea typeface="돋움"/>
                <a:cs typeface="+mn-cs"/>
              </a:rPr>
              <a:t>품질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 </a:t>
            </a:r>
            <a:r>
              <a:rPr kumimoji="0" lang="en-US" altLang="ko-KR" sz="1200" b="0" i="0" u="none" strike="noStrike" kern="1200" cap="none" spc="100" normalizeH="0" baseline="0" dirty="0" err="1">
                <a:solidFill>
                  <a:srgbClr val="9C3B00"/>
                </a:solidFill>
                <a:latin typeface="돋움"/>
                <a:ea typeface="돋움"/>
                <a:cs typeface="+mn-cs"/>
              </a:rPr>
              <a:t>순위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 – "A" </a:t>
            </a:r>
            <a:r>
              <a:rPr kumimoji="0" lang="en-US" altLang="ko-KR" sz="1200" b="0" i="0" u="none" strike="noStrike" kern="1200" cap="none" spc="100" normalizeH="0" baseline="0" dirty="0" err="1">
                <a:solidFill>
                  <a:srgbClr val="9C3B00"/>
                </a:solidFill>
                <a:latin typeface="돋움"/>
                <a:ea typeface="돋움"/>
                <a:cs typeface="+mn-cs"/>
              </a:rPr>
              <a:t>등급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 </a:t>
            </a:r>
            <a:r>
              <a:rPr kumimoji="0" lang="en-US" altLang="ko-KR" sz="1200" b="0" i="0" u="none" strike="noStrike" kern="1200" cap="none" spc="100" normalizeH="0" baseline="0" dirty="0" err="1">
                <a:solidFill>
                  <a:srgbClr val="9C3B00"/>
                </a:solidFill>
                <a:latin typeface="돋움"/>
                <a:ea typeface="돋움"/>
                <a:cs typeface="+mn-cs"/>
              </a:rPr>
              <a:t>이상</a:t>
            </a:r>
            <a:endParaRPr kumimoji="0" lang="en-US" altLang="ko-KR" sz="1200" b="0" i="0" u="none" strike="noStrike" kern="1200" cap="none" spc="100" normalizeH="0" baseline="0" dirty="0">
              <a:solidFill>
                <a:srgbClr val="9C3B00"/>
              </a:solidFill>
              <a:latin typeface="돋움"/>
              <a:ea typeface="돋움"/>
              <a:cs typeface="+mn-cs"/>
            </a:endParaRPr>
          </a:p>
          <a:p>
            <a:pPr marL="171360" lvl="0" indent="-17136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kumimoji="0" lang="en-US" altLang="ko-KR" sz="1200" b="0" i="0" u="none" strike="noStrike" kern="1200" cap="none" spc="100" normalizeH="0" baseline="0" dirty="0" err="1">
                <a:solidFill>
                  <a:srgbClr val="9C3B00"/>
                </a:solidFill>
                <a:latin typeface="돋움"/>
                <a:ea typeface="돋움"/>
                <a:cs typeface="+mn-cs"/>
              </a:rPr>
              <a:t>유동성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 – </a:t>
            </a:r>
            <a:r>
              <a:rPr kumimoji="0" lang="en-US" altLang="ko-KR" sz="1200" b="0" i="0" u="none" strike="noStrike" kern="1200" cap="none" spc="100" normalizeH="0" baseline="0" dirty="0" err="1">
                <a:solidFill>
                  <a:srgbClr val="9C3B00"/>
                </a:solidFill>
                <a:latin typeface="돋움"/>
                <a:ea typeface="돋움"/>
                <a:cs typeface="+mn-cs"/>
              </a:rPr>
              <a:t>최소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 500만 주 </a:t>
            </a:r>
            <a:r>
              <a:rPr kumimoji="0" lang="en-US" altLang="ko-KR" sz="1200" b="0" i="0" u="none" strike="noStrike" kern="1200" cap="none" spc="100" normalizeH="0" baseline="0" dirty="0" err="1">
                <a:solidFill>
                  <a:srgbClr val="9C3B00"/>
                </a:solidFill>
                <a:latin typeface="돋움"/>
                <a:ea typeface="돋움"/>
                <a:cs typeface="+mn-cs"/>
              </a:rPr>
              <a:t>발행</a:t>
            </a:r>
            <a:endParaRPr kumimoji="0" lang="en-US" altLang="ko-KR" sz="1200" b="0" i="0" u="none" strike="noStrike" kern="1200" cap="none" spc="100" normalizeH="0" baseline="0" dirty="0">
              <a:solidFill>
                <a:srgbClr val="9C3B00"/>
              </a:solidFill>
              <a:latin typeface="돋움"/>
              <a:ea typeface="돋움"/>
              <a:cs typeface="+mn-cs"/>
            </a:endParaRPr>
          </a:p>
          <a:p>
            <a:pPr marL="171360" lvl="0" indent="-17136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kumimoji="0" lang="en-US" altLang="ko-KR" sz="1200" b="0" i="0" u="none" strike="noStrike" kern="1200" cap="none" spc="100" normalizeH="0" baseline="0" dirty="0" err="1">
                <a:solidFill>
                  <a:srgbClr val="9C3B00"/>
                </a:solidFill>
                <a:latin typeface="돋움"/>
                <a:ea typeface="돋움"/>
                <a:cs typeface="+mn-cs"/>
              </a:rPr>
              <a:t>유동성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 – </a:t>
            </a:r>
            <a:r>
              <a:rPr kumimoji="0" lang="en-US" altLang="ko-KR" sz="1200" b="0" i="0" u="none" strike="noStrike" kern="1200" cap="none" spc="100" normalizeH="0" baseline="0" dirty="0" err="1">
                <a:solidFill>
                  <a:srgbClr val="9C3B00"/>
                </a:solidFill>
                <a:latin typeface="돋움"/>
                <a:ea typeface="돋움"/>
                <a:cs typeface="+mn-cs"/>
              </a:rPr>
              <a:t>최소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 80개 </a:t>
            </a:r>
            <a:r>
              <a:rPr kumimoji="0" lang="en-US" altLang="ko-KR" sz="1200" b="0" i="0" u="none" strike="noStrike" kern="1200" cap="none" spc="100" normalizeH="0" baseline="0" dirty="0" err="1">
                <a:solidFill>
                  <a:srgbClr val="9C3B00"/>
                </a:solidFill>
                <a:latin typeface="돋움"/>
                <a:ea typeface="돋움"/>
                <a:cs typeface="+mn-cs"/>
              </a:rPr>
              <a:t>기관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 </a:t>
            </a:r>
            <a:r>
              <a:rPr kumimoji="0" lang="en-US" altLang="ko-KR" sz="1200" b="0" i="0" u="none" strike="noStrike" kern="1200" cap="none" spc="100" normalizeH="0" baseline="0" dirty="0" err="1">
                <a:solidFill>
                  <a:srgbClr val="9C3B00"/>
                </a:solidFill>
                <a:latin typeface="돋움"/>
                <a:ea typeface="돋움"/>
                <a:cs typeface="+mn-cs"/>
              </a:rPr>
              <a:t>투자자</a:t>
            </a:r>
            <a:endParaRPr kumimoji="0" lang="en-US" altLang="ko-KR" sz="1200" b="0" i="0" u="none" strike="noStrike" kern="1200" cap="none" spc="100" normalizeH="0" baseline="0" dirty="0">
              <a:solidFill>
                <a:srgbClr val="9C3B00"/>
              </a:solidFill>
              <a:latin typeface="돋움"/>
              <a:ea typeface="돋움"/>
              <a:cs typeface="+mn-cs"/>
            </a:endParaRPr>
          </a:p>
          <a:p>
            <a:pPr marL="171360" lvl="0" indent="-17136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kumimoji="0" lang="en-US" altLang="ko-KR" sz="1200" b="0" i="0" u="none" strike="noStrike" kern="1200" cap="none" spc="100" normalizeH="0" baseline="0" dirty="0" err="1">
                <a:solidFill>
                  <a:srgbClr val="9C3B00"/>
                </a:solidFill>
                <a:latin typeface="돋움"/>
                <a:ea typeface="돋움"/>
                <a:cs typeface="+mn-cs"/>
              </a:rPr>
              <a:t>연속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 </a:t>
            </a:r>
            <a:r>
              <a:rPr kumimoji="0" lang="en-US" altLang="ko-KR" sz="1200" b="0" i="0" u="none" strike="noStrike" kern="1200" cap="none" spc="100" normalizeH="0" baseline="0" dirty="0" err="1">
                <a:solidFill>
                  <a:srgbClr val="9C3B00"/>
                </a:solidFill>
                <a:latin typeface="돋움"/>
                <a:ea typeface="돋움"/>
                <a:cs typeface="+mn-cs"/>
              </a:rPr>
              <a:t>배당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 - </a:t>
            </a:r>
            <a:r>
              <a:rPr kumimoji="0" lang="en-US" altLang="ko-KR" sz="1200" b="0" i="0" u="none" strike="noStrike" kern="1200" cap="none" spc="100" normalizeH="0" baseline="0" dirty="0" err="1">
                <a:solidFill>
                  <a:srgbClr val="9C3B00"/>
                </a:solidFill>
                <a:latin typeface="돋움"/>
                <a:ea typeface="돋움"/>
                <a:cs typeface="+mn-cs"/>
              </a:rPr>
              <a:t>최소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 25년 </a:t>
            </a:r>
            <a:r>
              <a:rPr kumimoji="0" lang="en-US" altLang="ko-KR" sz="1200" b="0" i="0" u="none" strike="noStrike" kern="1200" cap="none" spc="100" normalizeH="0" baseline="0" dirty="0" err="1">
                <a:solidFill>
                  <a:srgbClr val="9C3B00"/>
                </a:solidFill>
                <a:latin typeface="돋움"/>
                <a:ea typeface="돋움"/>
                <a:cs typeface="+mn-cs"/>
              </a:rPr>
              <a:t>연속</a:t>
            </a:r>
            <a:endParaRPr kumimoji="0" lang="en-US" altLang="ko-KR" sz="1200" b="0" i="0" u="none" strike="noStrike" kern="1200" cap="none" spc="100" normalizeH="0" baseline="0" dirty="0">
              <a:solidFill>
                <a:srgbClr val="9C3B00"/>
              </a:solidFill>
              <a:latin typeface="돋움"/>
              <a:ea typeface="돋움"/>
              <a:cs typeface="+mn-cs"/>
            </a:endParaRPr>
          </a:p>
          <a:p>
            <a:pPr marL="171360" lvl="0" indent="-17136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kumimoji="0" lang="en-US" altLang="ko-KR" sz="1200" b="0" i="0" u="none" strike="noStrike" kern="1200" cap="none" spc="100" normalizeH="0" baseline="0" dirty="0" err="1">
                <a:solidFill>
                  <a:srgbClr val="9C3B00"/>
                </a:solidFill>
                <a:latin typeface="돋움"/>
                <a:ea typeface="돋움"/>
                <a:cs typeface="+mn-cs"/>
              </a:rPr>
              <a:t>수입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 – </a:t>
            </a:r>
            <a:r>
              <a:rPr kumimoji="0" lang="en-US" altLang="ko-KR" sz="1200" b="0" i="0" u="none" strike="noStrike" kern="1200" cap="none" spc="100" normalizeH="0" baseline="0" dirty="0" err="1">
                <a:solidFill>
                  <a:srgbClr val="9C3B00"/>
                </a:solidFill>
                <a:latin typeface="돋움"/>
                <a:ea typeface="돋움"/>
                <a:cs typeface="+mn-cs"/>
              </a:rPr>
              <a:t>지난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 12년 중 7년 </a:t>
            </a:r>
            <a:r>
              <a:rPr kumimoji="0" lang="en-US" altLang="ko-KR" sz="1200" b="0" i="0" u="none" strike="noStrike" kern="1200" cap="none" spc="100" normalizeH="0" baseline="0" dirty="0" err="1">
                <a:solidFill>
                  <a:srgbClr val="9C3B00"/>
                </a:solidFill>
                <a:latin typeface="돋움"/>
                <a:ea typeface="돋움"/>
                <a:cs typeface="+mn-cs"/>
              </a:rPr>
              <a:t>동안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 </a:t>
            </a:r>
            <a:r>
              <a:rPr kumimoji="0" lang="en-US" altLang="ko-KR" sz="1200" b="0" i="0" u="none" strike="noStrike" kern="1200" cap="none" spc="100" normalizeH="0" baseline="0" dirty="0" err="1">
                <a:solidFill>
                  <a:srgbClr val="9C3B00"/>
                </a:solidFill>
                <a:latin typeface="돋움"/>
                <a:ea typeface="돋움"/>
                <a:cs typeface="+mn-cs"/>
              </a:rPr>
              <a:t>개선</a:t>
            </a:r>
            <a:endParaRPr kumimoji="0" lang="en-US" altLang="ko-KR" sz="1200" b="0" i="0" u="none" strike="noStrike" kern="1200" cap="none" spc="100" normalizeH="0" baseline="0" dirty="0">
              <a:solidFill>
                <a:srgbClr val="9C3B00"/>
              </a:solidFill>
              <a:latin typeface="돋움"/>
              <a:ea typeface="돋움"/>
              <a:cs typeface="+mn-cs"/>
            </a:endParaRPr>
          </a:p>
          <a:p>
            <a:pPr marL="171360" lvl="0" indent="-17136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둘째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,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배당수익률을 기준으로 매수 시점과 매매 시점을 찾는다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171360" lvl="0" indent="-17136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kumimoji="0" lang="en-US" altLang="ko-KR" sz="1200" b="0" i="0" u="none" strike="noStrike" kern="1200" cap="none" spc="100" normalizeH="0" baseline="0" dirty="0" err="1">
                <a:solidFill>
                  <a:srgbClr val="9C3B00"/>
                </a:solidFill>
                <a:latin typeface="돋움"/>
                <a:ea typeface="돋움"/>
                <a:cs typeface="+mn-cs"/>
              </a:rPr>
              <a:t>배당수익률이</a:t>
            </a:r>
            <a:r>
              <a:rPr kumimoji="0" lang="ko-KR" altLang="en-US" sz="1200" b="0" i="0" u="none" strike="noStrike" kern="1200" cap="none" spc="100" normalizeH="0" baseline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 역사적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 </a:t>
            </a:r>
            <a:r>
              <a:rPr kumimoji="0" lang="en-US" altLang="ko-KR" sz="1200" b="0" i="0" u="none" strike="noStrike" kern="1200" cap="none" spc="100" normalizeH="0" baseline="0" dirty="0" err="1">
                <a:solidFill>
                  <a:srgbClr val="9C3B00"/>
                </a:solidFill>
                <a:latin typeface="돋움"/>
                <a:ea typeface="돋움"/>
                <a:cs typeface="+mn-cs"/>
              </a:rPr>
              <a:t>고점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(</a:t>
            </a:r>
            <a:r>
              <a:rPr kumimoji="0" lang="en-US" altLang="ko-KR" sz="1200" b="0" i="0" u="none" strike="noStrike" kern="1200" cap="none" spc="100" normalizeH="0" baseline="0" dirty="0" err="1">
                <a:solidFill>
                  <a:srgbClr val="9C3B00"/>
                </a:solidFill>
                <a:latin typeface="돋움"/>
                <a:ea typeface="돋움"/>
                <a:cs typeface="+mn-cs"/>
              </a:rPr>
              <a:t>주가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 </a:t>
            </a:r>
            <a:r>
              <a:rPr kumimoji="0" lang="en-US" altLang="ko-KR" sz="1200" b="0" i="0" u="none" strike="noStrike" kern="1200" cap="none" spc="100" normalizeH="0" baseline="0" dirty="0" err="1">
                <a:solidFill>
                  <a:srgbClr val="9C3B00"/>
                </a:solidFill>
                <a:latin typeface="돋움"/>
                <a:ea typeface="돋움"/>
                <a:cs typeface="+mn-cs"/>
              </a:rPr>
              <a:t>저점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)일 때 </a:t>
            </a:r>
            <a:r>
              <a:rPr kumimoji="0" lang="en-US" altLang="ko-KR" sz="1200" b="0" i="0" u="none" strike="noStrike" kern="1200" cap="none" spc="100" normalizeH="0" baseline="0" dirty="0" err="1">
                <a:solidFill>
                  <a:srgbClr val="9C3B00"/>
                </a:solidFill>
                <a:latin typeface="돋움"/>
                <a:ea typeface="돋움"/>
                <a:cs typeface="+mn-cs"/>
              </a:rPr>
              <a:t>매수한다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.</a:t>
            </a:r>
          </a:p>
          <a:p>
            <a:pPr marL="171360" lvl="0" indent="-17136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kumimoji="0" lang="en-US" altLang="ko-KR" sz="1200" b="0" i="0" u="none" strike="noStrike" kern="1200" cap="none" spc="100" normalizeH="0" baseline="0" dirty="0" err="1">
                <a:solidFill>
                  <a:srgbClr val="9C3B00"/>
                </a:solidFill>
                <a:latin typeface="돋움"/>
                <a:ea typeface="돋움"/>
                <a:cs typeface="+mn-cs"/>
              </a:rPr>
              <a:t>배당수익률이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 </a:t>
            </a:r>
            <a:r>
              <a:rPr kumimoji="0" lang="ko-KR" altLang="en-US" sz="1200" b="0" i="0" u="none" strike="noStrike" kern="1200" cap="none" spc="100" normalizeH="0" baseline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역사적 </a:t>
            </a:r>
            <a:r>
              <a:rPr kumimoji="0" lang="en-US" altLang="ko-KR" sz="1200" b="0" i="0" u="none" strike="noStrike" kern="1200" cap="none" spc="100" normalizeH="0" baseline="0" dirty="0" err="1">
                <a:solidFill>
                  <a:srgbClr val="9C3B00"/>
                </a:solidFill>
                <a:latin typeface="돋움"/>
                <a:ea typeface="돋움"/>
                <a:cs typeface="+mn-cs"/>
              </a:rPr>
              <a:t>저점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(</a:t>
            </a:r>
            <a:r>
              <a:rPr kumimoji="0" lang="en-US" altLang="ko-KR" sz="1200" b="0" i="0" u="none" strike="noStrike" kern="1200" cap="none" spc="100" normalizeH="0" baseline="0" dirty="0" err="1">
                <a:solidFill>
                  <a:srgbClr val="9C3B00"/>
                </a:solidFill>
                <a:latin typeface="돋움"/>
                <a:ea typeface="돋움"/>
                <a:cs typeface="+mn-cs"/>
              </a:rPr>
              <a:t>주가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 </a:t>
            </a:r>
            <a:r>
              <a:rPr kumimoji="0" lang="en-US" altLang="ko-KR" sz="1200" b="0" i="0" u="none" strike="noStrike" kern="1200" cap="none" spc="100" normalizeH="0" baseline="0" dirty="0" err="1">
                <a:solidFill>
                  <a:srgbClr val="9C3B00"/>
                </a:solidFill>
                <a:latin typeface="돋움"/>
                <a:ea typeface="돋움"/>
                <a:cs typeface="+mn-cs"/>
              </a:rPr>
              <a:t>고점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)일 때 </a:t>
            </a:r>
            <a:r>
              <a:rPr kumimoji="0" lang="en-US" altLang="ko-KR" sz="1200" b="0" i="0" u="none" strike="noStrike" kern="1200" cap="none" spc="100" normalizeH="0" baseline="0" dirty="0" err="1">
                <a:solidFill>
                  <a:srgbClr val="9C3B00"/>
                </a:solidFill>
                <a:latin typeface="돋움"/>
                <a:ea typeface="돋움"/>
                <a:cs typeface="+mn-cs"/>
              </a:rPr>
              <a:t>매도한다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배당수익률은 어떻게 계산하나요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?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171360" lvl="0" indent="-171360" algn="just">
              <a:lnSpc>
                <a:spcPct val="150000"/>
              </a:lnSpc>
              <a:buFont typeface="Arial"/>
              <a:buChar char="•"/>
              <a:defRPr/>
            </a:pPr>
            <a:r>
              <a:rPr kumimoji="0" lang="ko-KR" altLang="en-US" sz="1200" b="0" i="0" u="none" strike="noStrike" kern="1200" cap="none" spc="100" normalizeH="0" baseline="0" dirty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배당수익률 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=</a:t>
            </a:r>
            <a:r>
              <a:rPr kumimoji="0" lang="ko-KR" altLang="en-US" sz="1200" b="0" i="0" u="none" strike="noStrike" kern="1200" cap="none" spc="100" normalizeH="0" baseline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 배당금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/</a:t>
            </a:r>
            <a:r>
              <a:rPr kumimoji="0" lang="ko-KR" altLang="en-US" sz="1200" b="0" i="0" u="none" strike="noStrike" kern="1200" cap="none" spc="100" normalizeH="0" baseline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주가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배당수익률은 주가와 반비례 관계입니다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따라서 배당수익률이 높을 때 사면 싸게 살 수 있고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,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배당수익률이 낮을 때 팔면 비싸게 파는 겁니다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lvl="0" indent="0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i="0" u="none" strike="noStrike" kern="1200" cap="none" spc="0" normalizeH="0" baseline="0" dirty="0">
                <a:solidFill>
                  <a:schemeClr val="dk1"/>
                </a:solidFill>
                <a:latin typeface="맑은 고딕"/>
                <a:ea typeface="맑은 고딕"/>
              </a:rPr>
              <a:t>1.</a:t>
            </a:r>
            <a:r>
              <a:rPr kumimoji="0" lang="ko-KR" altLang="en-US" sz="1800" i="0" u="none" strike="noStrike" kern="1200" cap="none" spc="0" normalizeH="0" baseline="0">
                <a:solidFill>
                  <a:schemeClr val="dk1"/>
                </a:solidFill>
                <a:latin typeface="맑은 고딕"/>
                <a:ea typeface="맑은 고딕"/>
              </a:rPr>
              <a:t> </a:t>
            </a:r>
            <a:r>
              <a:rPr kumimoji="0" lang="ko-KR" altLang="en-US" sz="1800" i="0" u="none" strike="noStrike" kern="1200" cap="none" spc="0" normalizeH="0" baseline="0" smtClean="0">
                <a:solidFill>
                  <a:schemeClr val="dk1"/>
                </a:solidFill>
                <a:latin typeface="맑은 고딕"/>
                <a:ea typeface="맑은 고딕"/>
              </a:rPr>
              <a:t>주식 투자 기본 </a:t>
            </a:r>
            <a:r>
              <a:rPr kumimoji="0" lang="en-US" altLang="ko-KR" sz="1800" i="0" u="none" strike="noStrike" kern="1200" cap="none" spc="0" normalizeH="0" baseline="0" dirty="0" smtClean="0">
                <a:solidFill>
                  <a:schemeClr val="dk1"/>
                </a:solidFill>
                <a:latin typeface="맑은 고딕"/>
                <a:ea typeface="맑은 고딕"/>
              </a:rPr>
              <a:t>- </a:t>
            </a:r>
            <a:r>
              <a:rPr kumimoji="0" lang="ko-KR" altLang="en-US" sz="1800" i="0" u="none" strike="noStrike" kern="1200" cap="none" spc="0" normalizeH="0" baseline="0" smtClean="0">
                <a:solidFill>
                  <a:schemeClr val="dk1"/>
                </a:solidFill>
                <a:latin typeface="맑은 고딕"/>
                <a:ea typeface="맑은 고딕"/>
              </a:rPr>
              <a:t>쌀사비파</a:t>
            </a:r>
            <a:endParaRPr kumimoji="0" lang="ko-KR" altLang="en-US" sz="1800" i="0" u="none" strike="noStrike" kern="1200" cap="none" spc="0" normalizeH="0" baseline="0">
              <a:solidFill>
                <a:schemeClr val="dk1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5170458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6" y="1107098"/>
            <a:ext cx="6388985" cy="3673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</p:txBody>
      </p:sp>
      <p:sp>
        <p:nvSpPr>
          <p:cNvPr id="6" name="TextBox 13"/>
          <p:cNvSpPr txBox="1"/>
          <p:nvPr/>
        </p:nvSpPr>
        <p:spPr>
          <a:xfrm>
            <a:off x="234507" y="1107098"/>
            <a:ext cx="6388985" cy="8538631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u="none" strike="noStrike" kern="1200" cap="none" spc="100" normalizeH="0" baseline="0" dirty="0" smtClean="0">
                <a:solidFill>
                  <a:srgbClr val="000000"/>
                </a:solidFill>
                <a:latin typeface="돋움"/>
                <a:ea typeface="돋움"/>
                <a:cs typeface="+mn-cs"/>
              </a:rPr>
              <a:t>배당주 중 성장률이 높은 종목에 투자하는 전략을 </a:t>
            </a:r>
            <a:r>
              <a:rPr kumimoji="0" lang="en-US" altLang="ko-KR" sz="1200" b="1" i="0" u="none" strike="noStrike" kern="1200" cap="none" spc="100" normalizeH="0" baseline="0" dirty="0" smtClean="0">
                <a:solidFill>
                  <a:srgbClr val="000000"/>
                </a:solidFill>
                <a:latin typeface="돋움"/>
                <a:ea typeface="돋움"/>
                <a:cs typeface="+mn-cs"/>
              </a:rPr>
              <a:t>‘</a:t>
            </a:r>
            <a:r>
              <a:rPr kumimoji="0" lang="ko-KR" altLang="en-US" sz="1200" b="1" i="0" u="none" strike="noStrike" kern="1200" cap="none" spc="100" normalizeH="0" baseline="0" smtClean="0">
                <a:solidFill>
                  <a:srgbClr val="000000"/>
                </a:solidFill>
                <a:latin typeface="돋움"/>
                <a:ea typeface="돋움"/>
                <a:cs typeface="+mn-cs"/>
              </a:rPr>
              <a:t>배당 </a:t>
            </a:r>
            <a:r>
              <a:rPr kumimoji="0" lang="ko-KR" altLang="en-US" sz="1200" b="1" i="0" u="none" strike="noStrike" kern="1200" cap="none" spc="100" normalizeH="0" baseline="0">
                <a:solidFill>
                  <a:srgbClr val="000000"/>
                </a:solidFill>
                <a:latin typeface="돋움"/>
                <a:ea typeface="돋움"/>
                <a:cs typeface="+mn-cs"/>
              </a:rPr>
              <a:t>성장 </a:t>
            </a:r>
            <a:r>
              <a:rPr kumimoji="0" lang="ko-KR" altLang="en-US" sz="1200" b="1" i="0" u="none" strike="noStrike" kern="1200" cap="none" spc="100" normalizeH="0" baseline="0" smtClean="0">
                <a:solidFill>
                  <a:srgbClr val="000000"/>
                </a:solidFill>
                <a:latin typeface="돋움"/>
                <a:ea typeface="돋움"/>
                <a:cs typeface="+mn-cs"/>
              </a:rPr>
              <a:t>투자</a:t>
            </a:r>
            <a:r>
              <a:rPr kumimoji="0" lang="en-US" altLang="ko-KR" sz="1200" b="1" i="0" u="none" strike="noStrike" kern="1200" cap="none" spc="100" normalizeH="0" baseline="0" dirty="0" smtClean="0">
                <a:solidFill>
                  <a:srgbClr val="000000"/>
                </a:solidFill>
                <a:latin typeface="돋움"/>
                <a:ea typeface="돋움"/>
                <a:cs typeface="+mn-cs"/>
              </a:rPr>
              <a:t>’</a:t>
            </a:r>
            <a:r>
              <a:rPr kumimoji="0" lang="ko-KR" altLang="en-US" sz="1200" b="1" i="0" u="none" strike="noStrike" kern="1200" cap="none" spc="100" normalizeH="0" baseline="0" smtClean="0">
                <a:solidFill>
                  <a:srgbClr val="000000"/>
                </a:solidFill>
                <a:latin typeface="돋움"/>
                <a:ea typeface="돋움"/>
                <a:cs typeface="+mn-cs"/>
              </a:rPr>
              <a:t>라고 하는데 </a:t>
            </a:r>
            <a:r>
              <a:rPr kumimoji="0" lang="ko-KR" altLang="en-US" sz="1200" b="1" i="0" u="none" strike="noStrike" kern="1200" cap="none" spc="100" normalizeH="0" baseline="0" dirty="0">
                <a:solidFill>
                  <a:srgbClr val="000000"/>
                </a:solidFill>
                <a:latin typeface="돋움"/>
                <a:ea typeface="돋움"/>
                <a:cs typeface="+mn-cs"/>
              </a:rPr>
              <a:t>다음과 같은 특징이 있습니다</a:t>
            </a:r>
            <a:r>
              <a:rPr kumimoji="0" lang="en-US" altLang="ko-KR" sz="1200" b="1" i="0" u="none" strike="noStrike" kern="1200" cap="none" spc="100" normalizeH="0" baseline="0" dirty="0">
                <a:solidFill>
                  <a:srgbClr val="000000"/>
                </a:solidFill>
                <a:latin typeface="돋움"/>
                <a:ea typeface="돋움"/>
                <a:cs typeface="+mn-cs"/>
              </a:rPr>
              <a:t>.</a:t>
            </a:r>
          </a:p>
          <a:p>
            <a:pPr marL="171450" lvl="0" indent="-17145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kumimoji="0" lang="ko-KR" altLang="en-US" sz="1200" b="0" i="0" u="none" strike="noStrike" kern="1200" cap="none" spc="100" normalizeH="0" baseline="0" dirty="0">
                <a:solidFill>
                  <a:srgbClr val="000000"/>
                </a:solidFill>
                <a:latin typeface="돋움"/>
                <a:ea typeface="돋움"/>
                <a:cs typeface="+mn-cs"/>
              </a:rPr>
              <a:t>경기 침체기에도 큰 영향을 받지 않는다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rgbClr val="000000"/>
                </a:solidFill>
                <a:latin typeface="돋움"/>
                <a:ea typeface="돋움"/>
                <a:cs typeface="+mn-cs"/>
              </a:rPr>
              <a:t>.</a:t>
            </a:r>
          </a:p>
          <a:p>
            <a:pPr marL="171450" lvl="0" indent="-17145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kumimoji="0" lang="ko-KR" altLang="en-US" sz="1200" b="0" i="0" u="none" strike="noStrike" kern="1200" cap="none" spc="100" normalizeH="0" baseline="0" dirty="0">
                <a:solidFill>
                  <a:srgbClr val="000000"/>
                </a:solidFill>
                <a:latin typeface="돋움"/>
                <a:ea typeface="돋움"/>
                <a:cs typeface="+mn-cs"/>
              </a:rPr>
              <a:t>채권과 비슷한 변동성으로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rgbClr val="000000"/>
                </a:solidFill>
                <a:latin typeface="돋움"/>
                <a:ea typeface="돋움"/>
                <a:cs typeface="+mn-cs"/>
              </a:rPr>
              <a:t> </a:t>
            </a:r>
            <a:r>
              <a:rPr kumimoji="0" lang="ko-KR" altLang="en-US" sz="1200" b="0" i="0" u="none" strike="noStrike" kern="1200" cap="none" spc="100" normalizeH="0" baseline="0">
                <a:solidFill>
                  <a:srgbClr val="000000"/>
                </a:solidFill>
                <a:latin typeface="돋움"/>
                <a:ea typeface="돋움"/>
                <a:cs typeface="+mn-cs"/>
              </a:rPr>
              <a:t>주식의 수익률을 제공한다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rgbClr val="000000"/>
                </a:solidFill>
                <a:latin typeface="돋움"/>
                <a:ea typeface="돋움"/>
                <a:cs typeface="+mn-cs"/>
              </a:rPr>
              <a:t>. (</a:t>
            </a:r>
            <a:r>
              <a:rPr kumimoji="0" lang="ko-KR" altLang="en-US" sz="1200" b="0" i="0" u="none" strike="noStrike" kern="1200" cap="none" spc="100" normalizeH="0" baseline="0">
                <a:solidFill>
                  <a:srgbClr val="000000"/>
                </a:solidFill>
                <a:latin typeface="돋움"/>
                <a:ea typeface="돋움"/>
                <a:cs typeface="+mn-cs"/>
              </a:rPr>
              <a:t>낮은 변동성 대비 높은 수익률 제공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rgbClr val="000000"/>
                </a:solidFill>
                <a:latin typeface="돋움"/>
                <a:ea typeface="돋움"/>
                <a:cs typeface="+mn-cs"/>
              </a:rPr>
              <a:t>)</a:t>
            </a:r>
          </a:p>
          <a:p>
            <a:pPr marL="171450" lvl="0" indent="-17145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kumimoji="0" lang="ko-KR" altLang="en-US" sz="1200" b="0" i="0" u="none" strike="noStrike" kern="1200" cap="none" spc="100" normalizeH="0" baseline="0" dirty="0">
                <a:solidFill>
                  <a:srgbClr val="000000"/>
                </a:solidFill>
                <a:latin typeface="돋움"/>
                <a:ea typeface="돋움"/>
                <a:cs typeface="+mn-cs"/>
              </a:rPr>
              <a:t>물가상승률과 시장 수익률을 이긴다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rgbClr val="000000"/>
                </a:solidFill>
                <a:latin typeface="돋움"/>
                <a:ea typeface="돋움"/>
                <a:cs typeface="+mn-cs"/>
              </a:rPr>
              <a:t>.</a:t>
            </a:r>
          </a:p>
          <a:p>
            <a:pPr marL="171450" lvl="0" indent="-17145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kumimoji="0" lang="ko-KR" altLang="en-US" sz="1200" b="0" i="0" u="none" strike="noStrike" kern="1200" cap="none" spc="100" normalizeH="0" baseline="0" dirty="0">
                <a:solidFill>
                  <a:srgbClr val="000000"/>
                </a:solidFill>
                <a:latin typeface="돋움"/>
                <a:ea typeface="돋움"/>
                <a:cs typeface="+mn-cs"/>
              </a:rPr>
              <a:t>장기 투자의 성과의 대부분은 배당으로 발생한다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rgbClr val="000000"/>
                </a:solidFill>
                <a:latin typeface="돋움"/>
                <a:ea typeface="돋움"/>
                <a:cs typeface="+mn-cs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rgbClr val="00000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u="none" strike="noStrike" kern="1200" cap="none" spc="100" normalizeH="0" baseline="0" dirty="0">
                <a:solidFill>
                  <a:srgbClr val="000000"/>
                </a:solidFill>
                <a:latin typeface="돋움"/>
                <a:ea typeface="돋움"/>
                <a:cs typeface="+mn-cs"/>
              </a:rPr>
              <a:t>배당 성장 주식 투자는 포트폴리오를 구성해서 운영합니다</a:t>
            </a:r>
            <a:r>
              <a:rPr kumimoji="0" lang="en-US" altLang="ko-KR" sz="1200" b="1" i="0" u="none" strike="noStrike" kern="1200" cap="none" spc="100" normalizeH="0" baseline="0" dirty="0">
                <a:solidFill>
                  <a:srgbClr val="000000"/>
                </a:solidFill>
                <a:latin typeface="돋움"/>
                <a:ea typeface="돋움"/>
                <a:cs typeface="+mn-cs"/>
              </a:rPr>
              <a:t>.</a:t>
            </a:r>
          </a:p>
          <a:p>
            <a:pPr marL="171450" lvl="0" indent="-17145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kumimoji="0" lang="ko-KR" altLang="en-US" sz="1200" b="0" i="0" u="none" strike="noStrike" kern="1200" cap="none" spc="100" normalizeH="0" baseline="0" dirty="0" smtClean="0">
                <a:solidFill>
                  <a:srgbClr val="000000"/>
                </a:solidFill>
                <a:latin typeface="돋움"/>
                <a:ea typeface="돋움"/>
                <a:cs typeface="+mn-cs"/>
              </a:rPr>
              <a:t>종목은 </a:t>
            </a:r>
            <a:r>
              <a:rPr kumimoji="0" lang="en-US" altLang="ko-KR" sz="1200" b="0" i="0" u="none" strike="noStrike" kern="1200" cap="none" spc="100" normalizeH="0" baseline="0" dirty="0" smtClean="0">
                <a:solidFill>
                  <a:srgbClr val="000000"/>
                </a:solidFill>
                <a:latin typeface="돋움"/>
                <a:ea typeface="돋움"/>
                <a:cs typeface="+mn-cs"/>
              </a:rPr>
              <a:t>10~20</a:t>
            </a:r>
            <a:r>
              <a:rPr lang="ko-KR" altLang="en-US" sz="1200" spc="100" smtClean="0">
                <a:solidFill>
                  <a:srgbClr val="000000"/>
                </a:solidFill>
                <a:latin typeface="돋움"/>
                <a:ea typeface="돋움"/>
              </a:rPr>
              <a:t>개를 권장한다</a:t>
            </a:r>
            <a:r>
              <a:rPr lang="en-US" altLang="ko-KR" sz="1200" spc="100" dirty="0" smtClean="0">
                <a:solidFill>
                  <a:srgbClr val="000000"/>
                </a:solidFill>
                <a:latin typeface="돋움"/>
                <a:ea typeface="돋움"/>
              </a:rPr>
              <a:t>.</a:t>
            </a:r>
            <a:endParaRPr kumimoji="0" lang="en-US" altLang="ko-KR" sz="1200" b="0" i="0" u="none" strike="noStrike" kern="1200" cap="none" spc="100" normalizeH="0" baseline="0" dirty="0">
              <a:solidFill>
                <a:srgbClr val="000000"/>
              </a:solidFill>
              <a:latin typeface="돋움"/>
              <a:ea typeface="돋움"/>
              <a:cs typeface="+mn-cs"/>
            </a:endParaRPr>
          </a:p>
          <a:p>
            <a:pPr marL="171450" lvl="0" indent="-17145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kumimoji="0" lang="ko-KR" altLang="en-US" sz="1200" b="0" i="0" u="none" strike="noStrike" kern="1200" cap="none" spc="100" normalizeH="0" baseline="0" dirty="0">
                <a:solidFill>
                  <a:srgbClr val="000000"/>
                </a:solidFill>
                <a:latin typeface="돋움"/>
                <a:ea typeface="돋움"/>
                <a:cs typeface="마루 부리 Beta"/>
              </a:rPr>
              <a:t>산업 </a:t>
            </a:r>
            <a:r>
              <a:rPr kumimoji="0" lang="ko-KR" altLang="en-US" sz="1200" b="0" i="0" u="none" strike="noStrike" kern="1200" cap="none" spc="100" normalizeH="0" baseline="0" dirty="0" err="1">
                <a:solidFill>
                  <a:srgbClr val="000000"/>
                </a:solidFill>
                <a:latin typeface="돋움"/>
                <a:ea typeface="돋움"/>
                <a:cs typeface="마루 부리 Beta"/>
              </a:rPr>
              <a:t>섹터별로</a:t>
            </a:r>
            <a:r>
              <a:rPr kumimoji="0" lang="ko-KR" altLang="en-US" sz="1200" b="0" i="0" u="none" strike="noStrike" kern="1200" cap="none" spc="100" normalizeH="0" baseline="0" dirty="0">
                <a:solidFill>
                  <a:srgbClr val="000000"/>
                </a:solidFill>
                <a:latin typeface="돋움"/>
                <a:ea typeface="돋움"/>
                <a:cs typeface="마루 부리 Beta"/>
              </a:rPr>
              <a:t> 다양하게 </a:t>
            </a:r>
            <a:r>
              <a:rPr kumimoji="0" lang="ko-KR" altLang="en-US" sz="1200" b="0" i="0" u="none" strike="noStrike" kern="1200" cap="none" spc="100" normalizeH="0" baseline="0" dirty="0" smtClean="0">
                <a:solidFill>
                  <a:srgbClr val="000000"/>
                </a:solidFill>
                <a:latin typeface="돋움"/>
                <a:ea typeface="돋움"/>
                <a:cs typeface="마루 부리 Beta"/>
              </a:rPr>
              <a:t>분산한다</a:t>
            </a:r>
            <a:r>
              <a:rPr kumimoji="0" lang="en-US" altLang="ko-KR" sz="1200" b="0" i="0" u="none" strike="noStrike" kern="1200" cap="none" spc="100" normalizeH="0" baseline="0" dirty="0" smtClean="0">
                <a:solidFill>
                  <a:srgbClr val="000000"/>
                </a:solidFill>
                <a:latin typeface="돋움"/>
                <a:ea typeface="돋움"/>
                <a:cs typeface="마루 부리 Beta"/>
              </a:rPr>
              <a:t>.</a:t>
            </a:r>
            <a:endParaRPr kumimoji="0" lang="en-US" altLang="ko-KR" sz="1200" b="0" i="0" u="none" strike="noStrike" kern="1200" cap="none" spc="100" normalizeH="0" baseline="0" dirty="0">
              <a:solidFill>
                <a:srgbClr val="000000"/>
              </a:solidFill>
              <a:latin typeface="돋움"/>
              <a:ea typeface="돋움"/>
              <a:cs typeface="마루 부리 Beta"/>
            </a:endParaRPr>
          </a:p>
          <a:p>
            <a:pPr marL="171450" lvl="0" indent="-17145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kumimoji="0" lang="ko-KR" altLang="en-US" sz="1200" b="0" i="0" u="none" strike="noStrike" kern="1200" cap="none" spc="100" normalizeH="0" baseline="0" dirty="0">
                <a:solidFill>
                  <a:srgbClr val="000000"/>
                </a:solidFill>
                <a:latin typeface="돋움"/>
                <a:ea typeface="돋움"/>
                <a:cs typeface="+mn-cs"/>
              </a:rPr>
              <a:t>배당률보다 배당 성장률에 </a:t>
            </a:r>
            <a:r>
              <a:rPr kumimoji="0" lang="ko-KR" altLang="en-US" sz="1200" b="0" i="0" u="none" strike="noStrike" kern="1200" cap="none" spc="100" normalizeH="0" baseline="0" dirty="0" smtClean="0">
                <a:solidFill>
                  <a:srgbClr val="000000"/>
                </a:solidFill>
                <a:latin typeface="돋움"/>
                <a:ea typeface="돋움"/>
                <a:cs typeface="+mn-cs"/>
              </a:rPr>
              <a:t>집중한다</a:t>
            </a:r>
            <a:r>
              <a:rPr kumimoji="0" lang="en-US" altLang="ko-KR" sz="1200" b="0" i="0" u="none" strike="noStrike" kern="1200" cap="none" spc="100" normalizeH="0" baseline="0" dirty="0" smtClean="0">
                <a:solidFill>
                  <a:srgbClr val="000000"/>
                </a:solidFill>
                <a:latin typeface="돋움"/>
                <a:ea typeface="돋움"/>
                <a:cs typeface="+mn-cs"/>
              </a:rPr>
              <a:t>.</a:t>
            </a:r>
            <a:endParaRPr kumimoji="0" lang="en-US" altLang="ko-KR" sz="1200" b="0" i="0" u="none" strike="noStrike" kern="1200" cap="none" spc="100" normalizeH="0" baseline="0" dirty="0">
              <a:solidFill>
                <a:srgbClr val="00000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strike="noStrike" kern="1200" cap="none" spc="100" normalizeH="0" baseline="0" dirty="0" smtClean="0">
              <a:solidFill>
                <a:srgbClr val="00000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strike="noStrike" kern="1200" cap="none" spc="100" normalizeH="0" baseline="0" dirty="0" err="1" smtClean="0">
                <a:solidFill>
                  <a:srgbClr val="000000"/>
                </a:solidFill>
                <a:latin typeface="돋움"/>
                <a:ea typeface="돋움"/>
                <a:cs typeface="+mn-cs"/>
              </a:rPr>
              <a:t>섹터별로</a:t>
            </a:r>
            <a:r>
              <a:rPr kumimoji="0" lang="ko-KR" altLang="en-US" sz="1200" b="0" i="0" strike="noStrike" kern="1200" cap="none" spc="100" normalizeH="0" baseline="0" dirty="0" smtClean="0">
                <a:solidFill>
                  <a:srgbClr val="000000"/>
                </a:solidFill>
                <a:latin typeface="돋움"/>
                <a:ea typeface="돋움"/>
                <a:cs typeface="+mn-cs"/>
              </a:rPr>
              <a:t> </a:t>
            </a:r>
            <a:r>
              <a:rPr kumimoji="0" lang="ko-KR" altLang="en-US" sz="1200" b="0" i="0" strike="noStrike" kern="1200" cap="none" spc="100" normalizeH="0" baseline="0" dirty="0">
                <a:solidFill>
                  <a:srgbClr val="000000"/>
                </a:solidFill>
                <a:latin typeface="돋움"/>
                <a:ea typeface="돋움"/>
                <a:cs typeface="+mn-cs"/>
              </a:rPr>
              <a:t>분산하는 이유는 산업별로 경기 사이클이 다르기 때문에 포트폴리오 변동성을 줄여 줍니다</a:t>
            </a:r>
            <a:r>
              <a:rPr kumimoji="0" lang="en-US" altLang="ko-KR" sz="1200" b="0" i="0" strike="noStrike" kern="1200" cap="none" spc="100" normalizeH="0" baseline="0" dirty="0">
                <a:solidFill>
                  <a:srgbClr val="000000"/>
                </a:solidFill>
                <a:latin typeface="돋움"/>
                <a:ea typeface="돋움"/>
                <a:cs typeface="+mn-cs"/>
              </a:rPr>
              <a:t>.</a:t>
            </a:r>
            <a:r>
              <a:rPr kumimoji="0" lang="ko-KR" altLang="en-US" sz="1200" b="0" i="0" strike="noStrike" kern="1200" cap="none" spc="100" normalizeH="0" baseline="0">
                <a:solidFill>
                  <a:srgbClr val="000000"/>
                </a:solidFill>
                <a:latin typeface="돋움"/>
                <a:ea typeface="돋움"/>
                <a:cs typeface="+mn-cs"/>
              </a:rPr>
              <a:t> 그리고 변동성 낮아야 장기 수익률이 향상됩니다</a:t>
            </a:r>
            <a:r>
              <a:rPr kumimoji="0" lang="en-US" altLang="ko-KR" sz="1200" b="0" i="0" strike="noStrike" kern="1200" cap="none" spc="100" normalizeH="0" baseline="0" dirty="0">
                <a:solidFill>
                  <a:srgbClr val="000000"/>
                </a:solidFill>
                <a:latin typeface="돋움"/>
                <a:ea typeface="돋움"/>
                <a:cs typeface="+mn-cs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sng" strike="noStrike" kern="1200" cap="none" spc="100" normalizeH="0" baseline="0" dirty="0">
              <a:solidFill>
                <a:srgbClr val="00000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strike="noStrike" kern="1200" cap="none" spc="100" normalizeH="0" baseline="0" dirty="0">
                <a:solidFill>
                  <a:srgbClr val="000000"/>
                </a:solidFill>
                <a:latin typeface="돋움"/>
                <a:ea typeface="돋움"/>
                <a:cs typeface="+mn-cs"/>
              </a:rPr>
              <a:t>아래 그림은 제가 투자하는 배당 성장 포트폴리오 일부입니다</a:t>
            </a:r>
            <a:r>
              <a:rPr kumimoji="0" lang="en-US" altLang="ko-KR" sz="1200" b="0" i="0" strike="noStrike" kern="1200" cap="none" spc="100" normalizeH="0" baseline="0" dirty="0">
                <a:solidFill>
                  <a:srgbClr val="000000"/>
                </a:solidFill>
                <a:latin typeface="돋움"/>
                <a:ea typeface="돋움"/>
                <a:cs typeface="+mn-cs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strike="noStrike" kern="1200" cap="none" spc="100" normalizeH="0" baseline="0" dirty="0">
              <a:solidFill>
                <a:srgbClr val="00000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strike="noStrike" kern="1200" cap="none" spc="100" normalizeH="0" baseline="0" dirty="0">
              <a:solidFill>
                <a:srgbClr val="00000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strike="noStrike" kern="1200" cap="none" spc="100" normalizeH="0" baseline="0" dirty="0">
              <a:solidFill>
                <a:srgbClr val="00000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strike="noStrike" kern="1200" cap="none" spc="100" normalizeH="0" baseline="0" dirty="0">
              <a:solidFill>
                <a:srgbClr val="00000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strike="noStrike" kern="1200" cap="none" spc="100" normalizeH="0" baseline="0" dirty="0">
              <a:solidFill>
                <a:srgbClr val="00000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strike="noStrike" kern="1200" cap="none" spc="100" normalizeH="0" baseline="0" dirty="0">
              <a:solidFill>
                <a:srgbClr val="00000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strike="noStrike" kern="1200" cap="none" spc="100" normalizeH="0" baseline="0" dirty="0">
              <a:solidFill>
                <a:srgbClr val="00000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strike="noStrike" kern="1200" cap="none" spc="100" normalizeH="0" baseline="0" dirty="0">
              <a:solidFill>
                <a:srgbClr val="00000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strike="noStrike" kern="1200" cap="none" spc="100" normalizeH="0" baseline="0" dirty="0">
              <a:solidFill>
                <a:srgbClr val="00000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strike="noStrike" kern="1200" cap="none" spc="100" normalizeH="0" baseline="0" dirty="0">
              <a:solidFill>
                <a:srgbClr val="00000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strike="noStrike" kern="1200" cap="none" spc="100" normalizeH="0" baseline="0" dirty="0">
              <a:solidFill>
                <a:srgbClr val="00000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strike="noStrike" kern="1200" cap="none" spc="100" normalizeH="0" baseline="0" dirty="0">
                <a:solidFill>
                  <a:srgbClr val="000000"/>
                </a:solidFill>
                <a:latin typeface="돋움"/>
                <a:ea typeface="돋움"/>
                <a:cs typeface="+mn-cs"/>
              </a:rPr>
              <a:t>요즘같이 금리 인상과 인플레이션으로 시장이 폭락하는 상황에도 방산</a:t>
            </a:r>
            <a:r>
              <a:rPr kumimoji="0" lang="en-US" altLang="ko-KR" sz="1200" b="0" i="0" strike="noStrike" kern="1200" cap="none" spc="100" normalizeH="0" baseline="0" dirty="0">
                <a:solidFill>
                  <a:srgbClr val="000000"/>
                </a:solidFill>
                <a:latin typeface="돋움"/>
                <a:ea typeface="돋움"/>
                <a:cs typeface="+mn-cs"/>
              </a:rPr>
              <a:t>,</a:t>
            </a:r>
            <a:r>
              <a:rPr kumimoji="0" lang="ko-KR" altLang="en-US" sz="1200" b="0" i="0" strike="noStrike" kern="1200" cap="none" spc="100" normalizeH="0" baseline="0">
                <a:solidFill>
                  <a:srgbClr val="000000"/>
                </a:solidFill>
                <a:latin typeface="돋움"/>
                <a:ea typeface="돋움"/>
                <a:cs typeface="+mn-cs"/>
              </a:rPr>
              <a:t> 제약</a:t>
            </a:r>
            <a:r>
              <a:rPr kumimoji="0" lang="en-US" altLang="ko-KR" sz="1200" b="0" i="0" strike="noStrike" kern="1200" cap="none" spc="100" normalizeH="0" baseline="0" dirty="0">
                <a:solidFill>
                  <a:srgbClr val="000000"/>
                </a:solidFill>
                <a:latin typeface="돋움"/>
                <a:ea typeface="돋움"/>
                <a:cs typeface="+mn-cs"/>
              </a:rPr>
              <a:t>,</a:t>
            </a:r>
            <a:r>
              <a:rPr kumimoji="0" lang="ko-KR" altLang="en-US" sz="1200" b="0" i="0" strike="noStrike" kern="1200" cap="none" spc="100" normalizeH="0" baseline="0">
                <a:solidFill>
                  <a:srgbClr val="000000"/>
                </a:solidFill>
                <a:latin typeface="돋움"/>
                <a:ea typeface="돋움"/>
                <a:cs typeface="+mn-cs"/>
              </a:rPr>
              <a:t> 식음료 등 평가수익이 발생하는 업종이 있습니다</a:t>
            </a:r>
            <a:r>
              <a:rPr kumimoji="0" lang="en-US" altLang="ko-KR" sz="1200" b="0" i="0" strike="noStrike" kern="1200" cap="none" spc="100" normalizeH="0" baseline="0" dirty="0">
                <a:solidFill>
                  <a:srgbClr val="000000"/>
                </a:solidFill>
                <a:latin typeface="돋움"/>
                <a:ea typeface="돋움"/>
                <a:cs typeface="+mn-cs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sng" strike="noStrike" kern="1200" cap="none" spc="100" normalizeH="0" baseline="0" dirty="0">
              <a:solidFill>
                <a:srgbClr val="00000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sng" strike="noStrike" kern="1200" cap="none" spc="100" normalizeH="0" baseline="0" dirty="0">
              <a:solidFill>
                <a:srgbClr val="00000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sng" strike="noStrike" kern="1200" cap="none" spc="100" normalizeH="0" baseline="0" dirty="0">
              <a:solidFill>
                <a:srgbClr val="00000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rgbClr val="00000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rgbClr val="00000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rgbClr val="00000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rgbClr val="00000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rgbClr val="00000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rgbClr val="00000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rgbClr val="00000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rgbClr val="000000"/>
              </a:solidFill>
              <a:latin typeface="돋움"/>
              <a:ea typeface="돋움"/>
              <a:cs typeface="+mn-cs"/>
            </a:endParaRPr>
          </a:p>
          <a:p>
            <a:pPr marL="171450" lvl="0" indent="-17145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rgbClr val="000000"/>
              </a:solidFill>
              <a:latin typeface="돋움"/>
              <a:ea typeface="돋움"/>
              <a:cs typeface="마루 부리 Bet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200" normalizeH="0" baseline="0" dirty="0">
                <a:solidFill>
                  <a:srgbClr val="000000"/>
                </a:solidFill>
                <a:latin typeface="맑은 고딕"/>
                <a:ea typeface="맑은 고딕"/>
              </a:rPr>
              <a:t>1.1</a:t>
            </a:r>
            <a:r>
              <a:rPr kumimoji="0" lang="ko-KR" altLang="en-US" sz="1800" b="0" i="0" u="none" strike="noStrike" kern="1200" cap="none" spc="20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kumimoji="0" lang="ko-KR" altLang="en-US" sz="1800" b="0" i="0" u="none" strike="noStrike" kern="1200" cap="none" spc="-100" normalizeH="0" baseline="0" smtClean="0">
                <a:solidFill>
                  <a:srgbClr val="000000"/>
                </a:solidFill>
                <a:latin typeface="맑은 고딕"/>
                <a:ea typeface="맑은 고딕"/>
              </a:rPr>
              <a:t>배당 성장 투자는</a:t>
            </a:r>
            <a:r>
              <a:rPr kumimoji="0" lang="en-US" altLang="ko-KR" sz="1800" b="0" i="0" u="none" strike="noStrike" kern="1200" cap="none" spc="-100" normalizeH="0" baseline="0" dirty="0" smtClean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kumimoji="0" lang="ko-KR" altLang="en-US" sz="1800" b="0" i="0" u="none" strike="noStrike" kern="1200" cap="none" spc="-100" normalizeH="0" baseline="0" smtClean="0">
                <a:solidFill>
                  <a:srgbClr val="000000"/>
                </a:solidFill>
                <a:latin typeface="맑은 고딕"/>
                <a:ea typeface="맑은 고딕"/>
              </a:rPr>
              <a:t>경기 침제에 강하다</a:t>
            </a:r>
            <a:r>
              <a:rPr kumimoji="0" lang="en-US" altLang="ko-KR" sz="1800" b="0" i="0" u="none" strike="noStrike" kern="1200" cap="none" spc="-100" normalizeH="0" baseline="0" dirty="0" smtClean="0">
                <a:solidFill>
                  <a:srgbClr val="000000"/>
                </a:solidFill>
                <a:latin typeface="맑은 고딕"/>
                <a:ea typeface="맑은 고딕"/>
              </a:rPr>
              <a:t>!</a:t>
            </a:r>
            <a:endParaRPr kumimoji="0" lang="ko-KR" altLang="en-US" sz="1800" b="0" i="0" u="none" strike="noStrike" kern="1200" cap="none" spc="-100" normalizeH="0" baseline="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57596" y="6012378"/>
            <a:ext cx="6142808" cy="2552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3536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i="0" u="none" strike="noStrike" kern="1200" cap="none" normalizeH="0" baseline="0">
                <a:solidFill>
                  <a:schemeClr val="dk1"/>
                </a:solidFill>
                <a:latin typeface="맑은 고딕"/>
                <a:ea typeface="맑은 고딕"/>
              </a:rPr>
              <a:t>2.</a:t>
            </a:r>
            <a:r>
              <a:rPr kumimoji="0" lang="ko-KR" altLang="en-US" sz="1800" i="0" u="none" strike="noStrike" kern="1200" cap="none" normalizeH="0" baseline="0">
                <a:solidFill>
                  <a:schemeClr val="dk1"/>
                </a:solidFill>
                <a:latin typeface="맑은 고딕"/>
                <a:ea typeface="맑은 고딕"/>
              </a:rPr>
              <a:t> </a:t>
            </a:r>
            <a:r>
              <a:rPr kumimoji="0" lang="ko-KR" altLang="en-US" i="0" u="none" strike="noStrike" kern="1200" cap="none" normalizeH="0" baseline="0">
                <a:solidFill>
                  <a:schemeClr val="dk1"/>
                </a:solidFill>
                <a:latin typeface="맑은 고딕"/>
                <a:ea typeface="맑은 고딕"/>
              </a:rPr>
              <a:t>파이썬 주가 데이터 분석 개요</a:t>
            </a:r>
          </a:p>
        </p:txBody>
      </p:sp>
      <p:sp>
        <p:nvSpPr>
          <p:cNvPr id="17" name="TextBox 13"/>
          <p:cNvSpPr txBox="1"/>
          <p:nvPr/>
        </p:nvSpPr>
        <p:spPr>
          <a:xfrm>
            <a:off x="234507" y="1107098"/>
            <a:ext cx="6388985" cy="8592208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“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구슬이 서말이라도 꿰어야 보배다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!”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배당 가치 투자 전략이 좋은 건 알겠는데 실제로 어떻게 적용할 수 있을까요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?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아무리 좋은 전략이라도 써 먹을 수 없다면 말짱 도루묵입니다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하지만 걱정하지 마세요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파이썬 데이터 분석으로 배당 가치 투자 전략을 만들면 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>
              <a:lnSpc>
                <a:spcPct val="150000"/>
              </a:lnSpc>
              <a:buFont typeface="Arial"/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데이터 분석은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“문제 정의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-&gt;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데이터 수집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-&gt;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데이터 분석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-&gt;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결과 정리”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의 과정을 거쳐서 최종적으로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의사 결정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에 사용됩니다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</a:p>
          <a:p>
            <a:pPr marL="0" lvl="0" indent="0" algn="just">
              <a:lnSpc>
                <a:spcPct val="150000"/>
              </a:lnSpc>
              <a:buFont typeface="Arial"/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>
              <a:lnSpc>
                <a:spcPct val="150000"/>
              </a:lnSpc>
              <a:buFont typeface="Arial"/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>
              <a:lnSpc>
                <a:spcPct val="150000"/>
              </a:lnSpc>
              <a:buFont typeface="Arial"/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>
              <a:lnSpc>
                <a:spcPct val="150000"/>
              </a:lnSpc>
              <a:buFont typeface="Arial"/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>
              <a:lnSpc>
                <a:spcPct val="150000"/>
              </a:lnSpc>
              <a:buFont typeface="Arial"/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>
              <a:lnSpc>
                <a:spcPct val="150000"/>
              </a:lnSpc>
              <a:buFont typeface="Arial"/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>
              <a:lnSpc>
                <a:spcPct val="150000"/>
              </a:lnSpc>
              <a:buFont typeface="Arial"/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>
              <a:lnSpc>
                <a:spcPct val="150000"/>
              </a:lnSpc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데이터 분석을 배당 가치 투자 전략에 적용하면 다음과 같이 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첫째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,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좋은 회사를 선정한다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222000" lvl="0" indent="-222000" algn="just">
              <a:lnSpc>
                <a:spcPct val="150000"/>
              </a:lnSpc>
              <a:buFont typeface="Arial"/>
              <a:buChar char="•"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미국 배당 귀족주 리스트를 확인한다</a:t>
            </a:r>
            <a:r>
              <a:rPr kumimoji="0" lang="en-US" altLang="ko-KR" sz="1200" b="0" i="0" u="none" strike="noStrike" kern="1200" cap="none" spc="100" normalizeH="0" baseline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.</a:t>
            </a:r>
          </a:p>
          <a:p>
            <a:pPr marL="222000" lvl="0" indent="-222000" algn="just">
              <a:lnSpc>
                <a:spcPct val="150000"/>
              </a:lnSpc>
              <a:buFont typeface="Arial"/>
              <a:buChar char="•"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옵션</a:t>
            </a:r>
            <a:r>
              <a:rPr kumimoji="0" lang="en-US" altLang="ko-KR" sz="1200" b="0" i="0" u="none" strike="noStrike" kern="1200" cap="none" spc="100" normalizeH="0" baseline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 투자 대상을 확장하고 싶다면 </a:t>
            </a:r>
            <a:r>
              <a:rPr kumimoji="0" lang="en-US" altLang="ko-KR" sz="1200" b="0" i="0" u="none" strike="noStrike" kern="1200" cap="none" spc="100" normalizeH="0" baseline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‘Dividend Achievers’</a:t>
            </a:r>
            <a:r>
              <a:rPr kumimoji="0" lang="ko-KR" altLang="en-US" sz="1200" b="0" i="0" u="none" strike="noStrike" kern="1200" cap="none" spc="100" normalizeH="0" baseline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를 사용한다</a:t>
            </a:r>
            <a:r>
              <a:rPr kumimoji="0" lang="en-US" altLang="ko-KR" sz="1200" b="0" i="0" u="none" strike="noStrike" kern="1200" cap="none" spc="100" normalizeH="0" baseline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.</a:t>
            </a:r>
          </a:p>
          <a:p>
            <a:pPr marL="0" lvl="0" indent="0" algn="just">
              <a:lnSpc>
                <a:spcPct val="150000"/>
              </a:lnSpc>
              <a:buFont typeface="Arial"/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둘쨰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배당수익률을 기준으로 매수 시점과 매매 시점을 찾는다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222000" lvl="0" indent="-222000" algn="just">
              <a:lnSpc>
                <a:spcPct val="150000"/>
              </a:lnSpc>
              <a:buFont typeface="Arial"/>
              <a:buChar char="•"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야후 파이낸스 </a:t>
            </a:r>
            <a:r>
              <a:rPr kumimoji="0" lang="en-US" altLang="ko-KR" sz="1200" b="0" i="0" u="none" strike="noStrike" kern="1200" cap="none" spc="100" normalizeH="0" baseline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API</a:t>
            </a:r>
            <a:r>
              <a:rPr kumimoji="0" lang="ko-KR" altLang="en-US" sz="1200" b="0" i="0" u="none" strike="noStrike" kern="1200" cap="none" spc="100" normalizeH="0" baseline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를 이용해서 주식 데이터를 불러 온다</a:t>
            </a:r>
            <a:r>
              <a:rPr kumimoji="0" lang="en-US" altLang="ko-KR" sz="1200" b="0" i="0" u="none" strike="noStrike" kern="1200" cap="none" spc="100" normalizeH="0" baseline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.</a:t>
            </a:r>
          </a:p>
          <a:p>
            <a:pPr marL="222000" lvl="0" indent="-222000" algn="just">
              <a:lnSpc>
                <a:spcPct val="150000"/>
              </a:lnSpc>
              <a:buFont typeface="Arial"/>
              <a:buChar char="•"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과거 배당 이력을 계산하고 역사적 고점과 저점을 찾는다</a:t>
            </a:r>
            <a:r>
              <a:rPr kumimoji="0" lang="en-US" altLang="ko-KR" sz="1200" b="0" i="0" u="none" strike="noStrike" kern="1200" cap="none" spc="100" normalizeH="0" baseline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.</a:t>
            </a:r>
          </a:p>
          <a:p>
            <a:pPr marL="222000" lvl="0" indent="-222000" algn="just">
              <a:lnSpc>
                <a:spcPct val="150000"/>
              </a:lnSpc>
              <a:buFont typeface="Arial"/>
              <a:buChar char="•"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현재 배당률을 기준으로 매수 점수를 산출한다</a:t>
            </a:r>
            <a:r>
              <a:rPr kumimoji="0" lang="en-US" altLang="ko-KR" sz="1200" b="0" i="0" u="none" strike="noStrike" kern="1200" cap="none" spc="100" normalizeH="0" baseline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.</a:t>
            </a:r>
          </a:p>
          <a:p>
            <a:pPr marL="222000" lvl="0" indent="-222000" algn="just">
              <a:lnSpc>
                <a:spcPct val="150000"/>
              </a:lnSpc>
              <a:buFont typeface="Arial"/>
              <a:buChar char="•"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매수 점수를 기준으로 투자 의견을 결정한다</a:t>
            </a:r>
            <a:r>
              <a:rPr kumimoji="0" lang="en-US" altLang="ko-KR" sz="1200" b="0" i="0" u="none" strike="noStrike" kern="1200" cap="none" spc="100" normalizeH="0" baseline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.</a:t>
            </a:r>
          </a:p>
          <a:p>
            <a:pPr marL="0" lvl="0" indent="0" algn="just">
              <a:lnSpc>
                <a:spcPct val="150000"/>
              </a:lnSpc>
              <a:buFont typeface="Arial"/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20045" y="3675390"/>
            <a:ext cx="5566103" cy="2064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4987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i="0" u="none" strike="noStrike" kern="1200" cap="none" normalizeH="0" baseline="0">
                <a:solidFill>
                  <a:schemeClr val="dk1"/>
                </a:solidFill>
                <a:latin typeface="맑은 고딕"/>
                <a:ea typeface="맑은 고딕"/>
              </a:rPr>
              <a:t>2.</a:t>
            </a:r>
            <a:r>
              <a:rPr kumimoji="0" lang="ko-KR" altLang="en-US" sz="1800" i="0" u="none" strike="noStrike" kern="1200" cap="none" normalizeH="0" baseline="0">
                <a:solidFill>
                  <a:schemeClr val="dk1"/>
                </a:solidFill>
                <a:latin typeface="맑은 고딕"/>
                <a:ea typeface="맑은 고딕"/>
              </a:rPr>
              <a:t> </a:t>
            </a:r>
            <a:r>
              <a:rPr kumimoji="0" lang="ko-KR" altLang="en-US" i="0" u="none" strike="noStrike" kern="1200" cap="none" normalizeH="0" baseline="0">
                <a:solidFill>
                  <a:schemeClr val="dk1"/>
                </a:solidFill>
                <a:latin typeface="맑은 고딕"/>
                <a:ea typeface="맑은 고딕"/>
              </a:rPr>
              <a:t>파이썬 주가 데이터 분석 개요</a:t>
            </a:r>
          </a:p>
        </p:txBody>
      </p:sp>
      <p:sp>
        <p:nvSpPr>
          <p:cNvPr id="17" name="TextBox 13"/>
          <p:cNvSpPr txBox="1"/>
          <p:nvPr/>
        </p:nvSpPr>
        <p:spPr>
          <a:xfrm>
            <a:off x="234507" y="1107098"/>
            <a:ext cx="6388985" cy="8491007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참고</a:t>
            </a:r>
            <a:r>
              <a:rPr kumimoji="0" lang="en-US" altLang="ko-KR" sz="1200" b="1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  <a:r>
              <a:rPr kumimoji="0" lang="ko-KR" altLang="en-US" sz="1200" b="1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미국 배당주는 배당 인상 기간에 따라 </a:t>
            </a:r>
            <a:r>
              <a:rPr kumimoji="0" lang="en-US" altLang="ko-KR" sz="1200" b="1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3</a:t>
            </a:r>
            <a:r>
              <a:rPr kumimoji="0" lang="ko-KR" altLang="en-US" sz="1200" b="1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가지 등급으로 분류합니다</a:t>
            </a:r>
            <a:r>
              <a:rPr kumimoji="0" lang="en-US" altLang="ko-KR" sz="1200" b="1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</a:p>
          <a:p>
            <a:pPr marL="171360" lvl="0" indent="-171360" algn="just">
              <a:lnSpc>
                <a:spcPct val="150000"/>
              </a:lnSpc>
              <a:buFont typeface="Arial"/>
              <a:buChar char="•"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배당킹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: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50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년 배당 인상</a:t>
            </a:r>
          </a:p>
          <a:p>
            <a:pPr marL="171360" lvl="0" indent="-171360" algn="just">
              <a:lnSpc>
                <a:spcPct val="150000"/>
              </a:lnSpc>
              <a:buFont typeface="Arial"/>
              <a:buChar char="•"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배당귀족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: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25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년 이상 배당 인상</a:t>
            </a:r>
          </a:p>
          <a:p>
            <a:pPr marL="171360" lvl="0" indent="-171360" algn="just">
              <a:lnSpc>
                <a:spcPct val="150000"/>
              </a:lnSpc>
              <a:buFont typeface="Arial"/>
              <a:buChar char="•"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배당 성취자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(Dividend Achievers):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10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년 이상 배당 인상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326635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8520771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먼저 윈도우 기반 개발 환경을 설정하겠습니다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파이썬 데이터 분석에는 쥬피터 노트북이 사용됩니다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반응형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UI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에 그림 그리기도 쉬워서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‘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데이터 분석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,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시각화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’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에 좋습니다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먼저 아나콘다를 다운로드합니다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404040"/>
                </a:solidFill>
                <a:latin typeface="돋움"/>
                <a:ea typeface="돋움"/>
                <a:cs typeface="+mn-cs"/>
                <a:hlinkClick r:id="rId2"/>
              </a:rPr>
              <a:t>https://www.anaconda.com/</a:t>
            </a: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404040"/>
                </a:solidFill>
                <a:latin typeface="돋움"/>
                <a:ea typeface="돋움"/>
                <a:cs typeface="+mn-cs"/>
              </a:rPr>
              <a:t>Setup 파일을 실행하고 옵션이 나오면 "Register Anaconda3 ~"만 체크합니다.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i="0" u="none" strike="noStrike" kern="1200" cap="none" spc="0" normalizeH="0" baseline="0">
                <a:solidFill>
                  <a:schemeClr val="dk1"/>
                </a:solidFill>
                <a:latin typeface="맑은 고딕"/>
                <a:ea typeface="맑은 고딕"/>
              </a:rPr>
              <a:t>2.1</a:t>
            </a:r>
            <a:r>
              <a:rPr kumimoji="0" lang="ko-KR" altLang="en-US" sz="1800" i="0" u="none" strike="noStrike" kern="1200" cap="none" spc="0" normalizeH="0" baseline="0">
                <a:solidFill>
                  <a:schemeClr val="dk1"/>
                </a:solidFill>
                <a:latin typeface="맑은 고딕"/>
                <a:ea typeface="맑은 고딕"/>
              </a:rPr>
              <a:t> 개발 환경 구축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52971" y="3132405"/>
            <a:ext cx="6265166" cy="252004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27753" y="6348977"/>
            <a:ext cx="6291791" cy="3362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6574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colorful">
      <a:dk1>
        <a:sysClr val="windowText" lastClr="000000"/>
      </a:dk1>
      <a:lt1>
        <a:sysClr val="window" lastClr="FFFFFF"/>
      </a:lt1>
      <a:dk2>
        <a:srgbClr val="3F3F3F"/>
      </a:dk2>
      <a:lt2>
        <a:srgbClr val="E7E6E6"/>
      </a:lt2>
      <a:accent1>
        <a:srgbClr val="FDD02D"/>
      </a:accent1>
      <a:accent2>
        <a:srgbClr val="03ABCF"/>
      </a:accent2>
      <a:accent3>
        <a:srgbClr val="8BC8C9"/>
      </a:accent3>
      <a:accent4>
        <a:srgbClr val="F2DEDD"/>
      </a:accent4>
      <a:accent5>
        <a:srgbClr val="C49676"/>
      </a:accent5>
      <a:accent6>
        <a:srgbClr val="9F938D"/>
      </a:accent6>
      <a:hlink>
        <a:srgbClr val="595959"/>
      </a:hlink>
      <a:folHlink>
        <a:srgbClr val="595959"/>
      </a:folHlink>
    </a:clrScheme>
    <a:fontScheme name="마루 부리 Beta">
      <a:majorFont>
        <a:latin typeface="마루 부리 Beta"/>
        <a:ea typeface="마루 부리 Beta"/>
        <a:cs typeface=""/>
      </a:majorFont>
      <a:minorFont>
        <a:latin typeface="마루 부리 Beta"/>
        <a:ea typeface="마루 부리 Beta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/>
      <a:lstStyle/>
      <a:style>
        <a:lnRef idx="2">
          <a:schemeClr val="accent1">
            <a:shade val="2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>
        <a:noAutofit/>
      </a:bodyPr>
      <a:lstStyle>
        <a:defPPr marL="0" indent="0" algn="ctr" defTabSz="914400" rtl="0" eaLnBrk="1" latinLnBrk="1" hangingPunct="1">
          <a:lnSpc>
            <a:spcPct val="150000"/>
          </a:lnSpc>
          <a:spcBef>
            <a:spcPts val="0"/>
          </a:spcBef>
          <a:spcAft>
            <a:spcPts val="0"/>
          </a:spcAft>
          <a:buNone/>
          <a:defRPr kumimoji="0" sz="1200" b="0" i="0" u="none" strike="noStrike" kern="1200" cap="none" normalizeH="0" baseline="0" dirty="0">
            <a:solidFill>
              <a:schemeClr val="dk1"/>
            </a:solidFill>
            <a:latin typeface="돋움"/>
            <a:ea typeface="돋움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4A45FF"/>
      </a:hlink>
      <a:folHlink>
        <a:srgbClr val="BE27BB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4A45FF"/>
      </a:hlink>
      <a:folHlink>
        <a:srgbClr val="BE27BB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3631</Words>
  <Application>Microsoft Office PowerPoint</Application>
  <PresentationFormat>A4 용지(210x297mm)</PresentationFormat>
  <Paragraphs>1261</Paragraphs>
  <Slides>49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49</vt:i4>
      </vt:variant>
    </vt:vector>
  </HeadingPairs>
  <TitlesOfParts>
    <vt:vector size="57" baseType="lpstr">
      <vt:lpstr>돋움</vt:lpstr>
      <vt:lpstr>돋움체</vt:lpstr>
      <vt:lpstr>마루 부리 Beta</vt:lpstr>
      <vt:lpstr>맑은 고딕</vt:lpstr>
      <vt:lpstr>Arial</vt:lpstr>
      <vt:lpstr>Calibri</vt:lpstr>
      <vt:lpstr>Cambria Math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강기원/책임연구원/미래기술센터 인공지능(연)센서지능TP(giwon.kang@lge.com)</cp:lastModifiedBy>
  <cp:revision>275</cp:revision>
  <dcterms:created xsi:type="dcterms:W3CDTF">2021-01-03T01:18:04Z</dcterms:created>
  <dcterms:modified xsi:type="dcterms:W3CDTF">2023-01-03T06:42:25Z</dcterms:modified>
  <cp:version/>
</cp:coreProperties>
</file>